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134806588" r:id="rId2"/>
    <p:sldId id="2134806624" r:id="rId3"/>
    <p:sldId id="256" r:id="rId4"/>
    <p:sldId id="2134806573" r:id="rId5"/>
    <p:sldId id="2134806564" r:id="rId6"/>
    <p:sldId id="2134806563" r:id="rId7"/>
    <p:sldId id="2134806575" r:id="rId8"/>
    <p:sldId id="2134806594" r:id="rId9"/>
    <p:sldId id="2134806577" r:id="rId10"/>
    <p:sldId id="2134806582" r:id="rId11"/>
    <p:sldId id="2134806580" r:id="rId12"/>
    <p:sldId id="2134806583" r:id="rId13"/>
    <p:sldId id="2134806623" r:id="rId14"/>
    <p:sldId id="2134806626" r:id="rId15"/>
    <p:sldId id="2134806627" r:id="rId16"/>
    <p:sldId id="2134806625" r:id="rId17"/>
    <p:sldId id="2134806628" r:id="rId18"/>
    <p:sldId id="2134806561" r:id="rId19"/>
    <p:sldId id="2134806603" r:id="rId20"/>
    <p:sldId id="2134806604" r:id="rId21"/>
    <p:sldId id="265" r:id="rId22"/>
    <p:sldId id="2134806613" r:id="rId23"/>
    <p:sldId id="2134806614" r:id="rId24"/>
    <p:sldId id="2134806615" r:id="rId25"/>
    <p:sldId id="2134806616" r:id="rId26"/>
    <p:sldId id="2134806617" r:id="rId27"/>
    <p:sldId id="2134806562" r:id="rId28"/>
    <p:sldId id="2134806595" r:id="rId29"/>
    <p:sldId id="2134806596" r:id="rId30"/>
    <p:sldId id="2134806567" r:id="rId31"/>
    <p:sldId id="2134806598" r:id="rId32"/>
    <p:sldId id="2134806599" r:id="rId33"/>
    <p:sldId id="2134806600" r:id="rId34"/>
    <p:sldId id="213480657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76F44C-FBFD-426A-A237-D5F01D9B52A0}">
          <p14:sldIdLst>
            <p14:sldId id="2134806588"/>
          </p14:sldIdLst>
        </p14:section>
        <p14:section name="ABSD Extension" id="{A0A60048-CE98-4D52-9F96-146E78B0E07F}">
          <p14:sldIdLst>
            <p14:sldId id="2134806624"/>
          </p14:sldIdLst>
        </p14:section>
        <p14:section name="General info" id="{96AFAF69-9098-431C-B5D3-0EA0CFBDD1CA}">
          <p14:sldIdLst>
            <p14:sldId id="256"/>
            <p14:sldId id="2134806573"/>
            <p14:sldId id="2134806564"/>
          </p14:sldIdLst>
        </p14:section>
        <p14:section name="A. Productivity" id="{80032773-2EF8-40E6-A5D5-3E31A428E068}">
          <p14:sldIdLst>
            <p14:sldId id="2134806563"/>
            <p14:sldId id="2134806575"/>
            <p14:sldId id="2134806594"/>
            <p14:sldId id="2134806577"/>
            <p14:sldId id="2134806582"/>
            <p14:sldId id="2134806580"/>
            <p14:sldId id="2134806583"/>
            <p14:sldId id="2134806623"/>
            <p14:sldId id="2134806626"/>
            <p14:sldId id="2134806627"/>
            <p14:sldId id="2134806625"/>
            <p14:sldId id="2134806628"/>
          </p14:sldIdLst>
        </p14:section>
        <p14:section name="B. Integrated Digital Delivery" id="{FF842347-951A-4693-9324-C48E20F2B201}">
          <p14:sldIdLst>
            <p14:sldId id="2134806561"/>
            <p14:sldId id="2134806603"/>
            <p14:sldId id="2134806604"/>
            <p14:sldId id="265"/>
            <p14:sldId id="2134806613"/>
            <p14:sldId id="2134806614"/>
            <p14:sldId id="2134806615"/>
            <p14:sldId id="2134806616"/>
            <p14:sldId id="2134806617"/>
          </p14:sldIdLst>
        </p14:section>
        <p14:section name="C. Sustainability" id="{5C5EE0FE-7C30-44DD-A4B9-2E5629610DA9}">
          <p14:sldIdLst>
            <p14:sldId id="2134806562"/>
            <p14:sldId id="2134806595"/>
            <p14:sldId id="2134806596"/>
            <p14:sldId id="2134806567"/>
            <p14:sldId id="2134806598"/>
            <p14:sldId id="2134806599"/>
            <p14:sldId id="2134806600"/>
            <p14:sldId id="21348065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C46E8B-BE07-6BB2-9C62-B3B0DE38164B}" name="Florence Long" initials="FL" userId="Florence Long" providerId="None"/>
  <p188:author id="{85B6A19F-682E-D101-D5D0-60C67AFD52BC}" name="Chay Hong FOO-LEOH" initials="CHFL" userId="S::Foo-Leoh_Chay_Hong@bca.gov.sg::ee6f59d6-019d-49f9-b986-6cc36f420140" providerId="AD"/>
  <p188:author id="{AC97DCBC-20A1-87C8-6BFA-A34E1AD40E4F}" name="Skye ZHAO (BCA)" initials="SZ" userId="S::Skye_ZHAO@bca.gov.sg::bfe875cc-cf72-42dd-85d6-c951cb271479" providerId="AD"/>
  <p188:author id="{EDE471C2-A190-A0DC-002D-EEE73DD07BF0}" name="Florence LONG (BCA)" initials="F(" userId="S::florence_long@bca.gov.sg::0fd11fa8-fe51-4daa-b9a6-65c54f0622c9" providerId="AD"/>
  <p188:author id="{7D0AC0CD-7F96-28E9-C477-D32AC66F62F9}" name="Clara TAY (BCA)" initials="CT" userId="S::Clara_TAY@bca.gov.sg::8cd1fc46-d105-462f-87c6-a6c0012faa5d" providerId="AD"/>
  <p188:author id="{B92285FF-62EF-8DEF-AF5A-249284680407}" name="Wei An CHEN (BCA)" initials="WC" userId="S::CHEN_Wei_An@bca.gov.sg::b44eab0d-ba5a-4863-b504-b61bbde0f44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ence LONG (BCA)" initials="FL(" lastIdx="1" clrIdx="0">
    <p:extLst>
      <p:ext uri="{19B8F6BF-5375-455C-9EA6-DF929625EA0E}">
        <p15:presenceInfo xmlns:p15="http://schemas.microsoft.com/office/powerpoint/2012/main" userId="S::Florence_LONG@bca.gov.sg::0fd11fa8-fe51-4daa-b9a6-65c54f0622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5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F6DAC-E59F-434C-B846-8B5BD5ABAEFD}" type="datetimeFigureOut">
              <a:rPr lang="en-SG" smtClean="0"/>
              <a:t>5/3/2025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AD711-05D7-466C-99C1-4A47DBE0FF9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7014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8057-8BA6-46AF-89AC-BD49EA332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DF8D2-7BA2-41E0-82F2-20A836504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D260B-576B-4085-B753-4BB24248F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91A5-FB2C-4CE8-8BB1-2F68D22612D0}" type="datetimeFigureOut">
              <a:rPr lang="en-SG" smtClean="0"/>
              <a:t>5/3/2025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EEC44-8E4E-4946-9303-9F116A772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D8873-C733-4523-B597-457F9163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2-5984-4F70-A174-53AEE3FE5B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4978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2391-D6A8-4772-B2CE-703B829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5E38A-B4D3-4090-923C-373749ECB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F0EEF-9E60-4829-9723-6F50EF56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91A5-FB2C-4CE8-8BB1-2F68D22612D0}" type="datetimeFigureOut">
              <a:rPr lang="en-SG" smtClean="0"/>
              <a:t>5/3/2025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0D130-E4F5-4FDA-A6F0-91FF8343F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CA723-13B2-4585-A921-FFECD3B8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2-5984-4F70-A174-53AEE3FE5B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1154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8115E4-2F9F-4331-8589-A62DC9CA0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A0D77-A868-4D43-BBEA-0FFA46D10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E8FB3-542C-4FAE-8747-7EBFF0756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91A5-FB2C-4CE8-8BB1-2F68D22612D0}" type="datetimeFigureOut">
              <a:rPr lang="en-SG" smtClean="0"/>
              <a:t>5/3/2025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C516-7F51-490A-B7A7-3037A642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8A003-23FA-4182-BF0F-43F1F371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2-5984-4F70-A174-53AEE3FE5B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54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A1C64-E438-4CEC-B990-3B3EDAEFA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42FB1-2DA7-456A-BC8C-C0679065A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A168E-B152-4E7C-BE82-79A61643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91A5-FB2C-4CE8-8BB1-2F68D22612D0}" type="datetimeFigureOut">
              <a:rPr lang="en-SG" smtClean="0"/>
              <a:t>5/3/2025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1A96B-11E7-4023-800A-38CE9792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CE707-3639-4527-A863-C9F29316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2-5984-4F70-A174-53AEE3FE5B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0530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F2E3-1281-4841-B345-C8EDE08B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5434B-6484-47E9-A0C6-8F1056D3E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3F331-42DB-4B56-80AB-6B973849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91A5-FB2C-4CE8-8BB1-2F68D22612D0}" type="datetimeFigureOut">
              <a:rPr lang="en-SG" smtClean="0"/>
              <a:t>5/3/2025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A77C7-0D73-4492-BEC8-E4F8089A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FC736-610A-4781-8A76-338F2645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2-5984-4F70-A174-53AEE3FE5B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380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10F1B-1032-48EF-A472-04B09DE0C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92117-B128-4989-9038-B489C93BA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91A8C-3AB9-4F01-A164-8FD2C8E3B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8723A-4A7A-4EE6-A1F0-C5FA8197A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91A5-FB2C-4CE8-8BB1-2F68D22612D0}" type="datetimeFigureOut">
              <a:rPr lang="en-SG" smtClean="0"/>
              <a:t>5/3/2025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B0335-5E7F-4A31-96F6-57C4980AA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BD59C-01D4-4BA3-911F-D030F404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2-5984-4F70-A174-53AEE3FE5B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044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408DA-724D-40DE-9459-D26E8060F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61753-6018-4497-9BEA-2CF168D16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9DF61-4F9F-49CC-BC9E-7A421141F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8C4F27-07F5-494D-BF32-86C5ABEBA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BEAE4-63D9-469D-8057-03CAD1BE8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834E9-041A-492C-AC78-6FE151CF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91A5-FB2C-4CE8-8BB1-2F68D22612D0}" type="datetimeFigureOut">
              <a:rPr lang="en-SG" smtClean="0"/>
              <a:t>5/3/2025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448AA2-0E36-4A30-A274-BA1F0BFE0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CEC2BA-4A27-45A7-A692-147FDA95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2-5984-4F70-A174-53AEE3FE5B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206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C7F09-BEE4-4BED-A03D-A7DD6CBEE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D3B0A-5C8E-4C45-BD40-DDF34FF8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91A5-FB2C-4CE8-8BB1-2F68D22612D0}" type="datetimeFigureOut">
              <a:rPr lang="en-SG" smtClean="0"/>
              <a:t>5/3/2025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4F5B5-638C-41B3-B319-3BC6FEF89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B48AA-D6E0-4700-B28E-CE32670B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2-5984-4F70-A174-53AEE3FE5B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604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9B172C-5F87-4437-BFD3-C7083481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91A5-FB2C-4CE8-8BB1-2F68D22612D0}" type="datetimeFigureOut">
              <a:rPr lang="en-SG" smtClean="0"/>
              <a:t>5/3/2025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8E5E7-8F34-448E-AD07-4655B1E7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F8E43-0848-4C23-BCAF-39874498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2-5984-4F70-A174-53AEE3FE5B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9588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6CECC-B2E2-4DE4-9EF2-4E2D5E22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F2CC-1891-4CB5-B18A-CB7E75E8B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82B1C-B3BF-4CD4-9E0A-8658B439B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D8F17-9B29-4E12-AEF6-D6E47ECD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91A5-FB2C-4CE8-8BB1-2F68D22612D0}" type="datetimeFigureOut">
              <a:rPr lang="en-SG" smtClean="0"/>
              <a:t>5/3/2025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8D6B0-C51C-48B9-98E2-875B7105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1C500-6A0E-40A4-9788-3F039B9F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2-5984-4F70-A174-53AEE3FE5B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0088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F6546-10F5-4D19-91F2-8017F884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B2929F-8C06-477F-8ACB-50B40C167C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9A3B9-C145-40D7-A37C-357A8234E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BCB85-3DDD-4AA3-BFF9-6F284A906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91A5-FB2C-4CE8-8BB1-2F68D22612D0}" type="datetimeFigureOut">
              <a:rPr lang="en-SG" smtClean="0"/>
              <a:t>5/3/2025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79DFB-78DA-44C8-924D-C61C5389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E8BD1-EA7A-4ED1-9F00-F6C0412DB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2-5984-4F70-A174-53AEE3FE5B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2767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EAC27D-7AB2-4C44-8D1C-B0B8015C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3ECA1-82DE-4678-BBB7-68CC63B68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41ADD-B1C1-4998-8E36-A01281BC6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891A5-FB2C-4CE8-8BB1-2F68D22612D0}" type="datetimeFigureOut">
              <a:rPr lang="en-SG" smtClean="0"/>
              <a:t>5/3/2025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F6081-2C74-44AF-9215-13150796D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E9ED8-AA8B-4186-B8BE-3FA99A6BE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2-5984-4F70-A174-53AEE3FE5B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011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.menlosecurity.com/https:/www1.bca.gov.sg/docs/default-source/docs-corp-buildsg/sustainability/gm_sle_r2.pdf?sfvrsn=312b63df_9" TargetMode="External"/><Relationship Id="rId2" Type="http://schemas.openxmlformats.org/officeDocument/2006/relationships/hyperlink" Target="https://safe.menlosecurity.com/https:/www1.bca.gov.sg/buildsg/sustainability/green-mark-certification-scheme/green-mark-202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.menlosecurity.com/https:/www1.bca.gov.sg/buildsg/sustainability/green-mark-certification-scheme/green-mark-2021" TargetMode="External"/><Relationship Id="rId2" Type="http://schemas.openxmlformats.org/officeDocument/2006/relationships/hyperlink" Target="https://www1.bca.gov.sg/docs/default-source/docs-corp-buildsg/sustainability/20240101_energy_technical_guide_r2.pdf?sfvrsn=2615520c_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.menlosecurity.com/https:/www1.bca.gov.sg/buildsg/sustainability/green-mark-certification-scheme/green-mark-2021" TargetMode="External"/><Relationship Id="rId2" Type="http://schemas.openxmlformats.org/officeDocument/2006/relationships/hyperlink" Target="https://www1.bca.gov.sg/buildsg/sustainability/green-mark-certification-scheme/green-mark-20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.menlosecurity.com/https:/www1.bca.gov.sg/buildsg/sustainability/green-mark-certification-scheme/green-mark-2021" TargetMode="External"/><Relationship Id="rId2" Type="http://schemas.openxmlformats.org/officeDocument/2006/relationships/hyperlink" Target="https://www1.bca.gov.sg/buildsg/sustainability/green-mark-certification-scheme/green-mark-20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.menlosecurity.com/https:/www1.bca.gov.sg/buildsg/sustainability/green-mark-certification-scheme/green-mark-2021" TargetMode="External"/><Relationship Id="rId2" Type="http://schemas.openxmlformats.org/officeDocument/2006/relationships/hyperlink" Target="https://www1.bca.gov.sg/docs/default-source/docs-corp-buildsg/sustainability/20240101_wholelifecarbon_technical_guide_r2.pdf?sfvrsn=8b82a43b_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.menlosecurity.com/https:/www1.bca.gov.sg/buildsg/sustainability/green-mark-certification-scheme/green-mark-2021" TargetMode="External"/><Relationship Id="rId2" Type="http://schemas.openxmlformats.org/officeDocument/2006/relationships/hyperlink" Target="https://www1.bca.gov.sg/buildsg/sustainability/green-mark-certification-scheme/green-mark-20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.menlosecurity.com/https:/www1.bca.gov.sg/buildsg/sustainability/green-mark-certification-scheme/green-mark-2021" TargetMode="External"/><Relationship Id="rId2" Type="http://schemas.openxmlformats.org/officeDocument/2006/relationships/hyperlink" Target="https://www1.bca.gov.sg/docs/default-source/docs-corp-buildsg/sustainability/20240101_resilience_technical_guide_r2.pdf?sfvrsn=ce4d768b_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E319DF-7430-46C9-AD5C-434E33A14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332" y="1975984"/>
            <a:ext cx="9144000" cy="1655762"/>
          </a:xfrm>
        </p:spPr>
        <p:txBody>
          <a:bodyPr>
            <a:normAutofit/>
          </a:bodyPr>
          <a:lstStyle/>
          <a:p>
            <a:r>
              <a:rPr lang="en-US" sz="5000" dirty="0"/>
              <a:t>Project Specific </a:t>
            </a:r>
          </a:p>
          <a:p>
            <a:r>
              <a:rPr lang="en-US" sz="5000" dirty="0"/>
              <a:t>Implementation Plan (PSIP)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0B5A90-7ACC-11A4-7A5E-F76E6A0DC107}"/>
              </a:ext>
            </a:extLst>
          </p:cNvPr>
          <p:cNvSpPr txBox="1"/>
          <p:nvPr/>
        </p:nvSpPr>
        <p:spPr>
          <a:xfrm>
            <a:off x="153823" y="5765922"/>
            <a:ext cx="11877017" cy="9079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300"/>
              </a:spcAft>
            </a:pPr>
            <a:r>
              <a:rPr lang="en-SG" sz="1600" dirty="0"/>
              <a:t>Note: PSIP will encompass the following, where applicable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SG" sz="1600" b="0" kern="1200" dirty="0">
                <a:effectLst/>
                <a:latin typeface="+mn-lt"/>
                <a:ea typeface="+mn-ea"/>
                <a:cs typeface="+mn-cs"/>
              </a:rPr>
              <a:t>Productivity Concept Implementation Plan</a:t>
            </a:r>
            <a:endParaRPr lang="en-US" sz="1600" dirty="0">
              <a:ea typeface="Calibri"/>
              <a:cs typeface="Calibri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Calibri"/>
                <a:cs typeface="Calibri"/>
              </a:rPr>
              <a:t>Industry Transformation Map (ITM) Outcome Concept Plan</a:t>
            </a:r>
            <a:endParaRPr lang="en-SG" sz="1600" i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555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8" y="0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sz="3200" b="1">
                  <a:solidFill>
                    <a:schemeClr val="tx1"/>
                  </a:solidFill>
                  <a:cs typeface="Arial" panose="020B0604020202020204" pitchFamily="34" charset="0"/>
                </a:rPr>
                <a:t>Structural System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65512" y="1045587"/>
            <a:ext cx="4546486" cy="323934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/>
              <a:t>To provide information including, but not limited to the following details: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Layout plans highlighting locations where structural </a:t>
            </a:r>
            <a:r>
              <a:rPr lang="en-US" sz="1600" dirty="0" err="1"/>
              <a:t>DfMA</a:t>
            </a:r>
            <a:r>
              <a:rPr lang="en-US" sz="1600" dirty="0"/>
              <a:t> technologies are adopted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Demonstration of design modularization and integration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Demonstration of high </a:t>
            </a:r>
            <a:r>
              <a:rPr lang="en-US" sz="1600" dirty="0" err="1"/>
              <a:t>standardisation</a:t>
            </a:r>
            <a:r>
              <a:rPr lang="en-US" sz="1600" dirty="0"/>
              <a:t> level of building components and connections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Demonstration of coverage of </a:t>
            </a:r>
            <a:r>
              <a:rPr lang="en-US" sz="1600" dirty="0" err="1"/>
              <a:t>DfMA</a:t>
            </a:r>
            <a:r>
              <a:rPr lang="en-US" sz="1600" dirty="0"/>
              <a:t> technology / structural prefabrication level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Breakdown of the productivity improvement achievable</a:t>
            </a:r>
            <a:endParaRPr lang="en-US" sz="1600" strike="sngStrike" dirty="0"/>
          </a:p>
        </p:txBody>
      </p:sp>
    </p:spTree>
    <p:extLst>
      <p:ext uri="{BB962C8B-B14F-4D97-AF65-F5344CB8AC3E}">
        <p14:creationId xmlns:p14="http://schemas.microsoft.com/office/powerpoint/2010/main" val="3845666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8" y="159145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sz="3200" b="1">
                  <a:solidFill>
                    <a:schemeClr val="tx1"/>
                  </a:solidFill>
                  <a:cs typeface="Arial" panose="020B0604020202020204" pitchFamily="34" charset="0"/>
                </a:rPr>
                <a:t>Architectural System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65512" y="1045587"/>
            <a:ext cx="4546486" cy="323934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/>
              <a:t>To provide information including, but not limited to the following details: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Layout plans highlighting locations where architectural </a:t>
            </a:r>
            <a:r>
              <a:rPr lang="en-US" sz="1600" dirty="0" err="1"/>
              <a:t>DfMA</a:t>
            </a:r>
            <a:r>
              <a:rPr lang="en-US" sz="1600" dirty="0"/>
              <a:t> technologies are adopted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Demonstration of design modularization and integration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Demonstration of the coverage of </a:t>
            </a:r>
            <a:r>
              <a:rPr lang="en-US" sz="1600" dirty="0" err="1"/>
              <a:t>DfMA</a:t>
            </a:r>
            <a:r>
              <a:rPr lang="en-US" sz="1600" dirty="0"/>
              <a:t> technology / architectural prefabrication level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Demonstration of high </a:t>
            </a:r>
            <a:r>
              <a:rPr lang="en-US" sz="1600" dirty="0" err="1"/>
              <a:t>standardisation</a:t>
            </a:r>
            <a:r>
              <a:rPr lang="en-US" sz="1600" dirty="0"/>
              <a:t> level of building components and connections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Breakdown of the productivity improvement achievable</a:t>
            </a:r>
            <a:endParaRPr lang="en-US" sz="1600" strike="sngStrike" dirty="0"/>
          </a:p>
        </p:txBody>
      </p:sp>
    </p:spTree>
    <p:extLst>
      <p:ext uri="{BB962C8B-B14F-4D97-AF65-F5344CB8AC3E}">
        <p14:creationId xmlns:p14="http://schemas.microsoft.com/office/powerpoint/2010/main" val="2855490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8" y="75170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MEP System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893F2A-A2A9-DEEF-9E32-9E740E51DF7E}"/>
              </a:ext>
            </a:extLst>
          </p:cNvPr>
          <p:cNvSpPr txBox="1"/>
          <p:nvPr/>
        </p:nvSpPr>
        <p:spPr>
          <a:xfrm>
            <a:off x="7465512" y="1045587"/>
            <a:ext cx="4546486" cy="270843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300"/>
              </a:spcAft>
              <a:defRPr sz="1600"/>
            </a:lvl1pPr>
          </a:lstStyle>
          <a:p>
            <a:r>
              <a:rPr lang="en-US" dirty="0"/>
              <a:t>To provide information including, but not limited to the following details: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Layout plans highlighting locations where MEP </a:t>
            </a:r>
            <a:r>
              <a:rPr lang="en-US" dirty="0" err="1"/>
              <a:t>DfMA</a:t>
            </a:r>
            <a:r>
              <a:rPr lang="en-US" dirty="0"/>
              <a:t> technologies are adopted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Demonstration of</a:t>
            </a:r>
            <a:r>
              <a:rPr lang="en-US" dirty="0"/>
              <a:t> design modularization and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Demonstration of</a:t>
            </a:r>
            <a:r>
              <a:rPr lang="en-US" dirty="0"/>
              <a:t> the coverage of </a:t>
            </a:r>
            <a:r>
              <a:rPr lang="en-US" dirty="0" err="1"/>
              <a:t>DfMA</a:t>
            </a:r>
            <a:r>
              <a:rPr lang="en-US" dirty="0"/>
              <a:t> technology / MEP prefabrication level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Breakdown of the productivity improvement achievable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409524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DB6D0-DA52-8604-C733-7576313C9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9449A1D-3433-9D6C-041D-AB2ED41B6CB2}"/>
              </a:ext>
            </a:extLst>
          </p:cNvPr>
          <p:cNvGrpSpPr/>
          <p:nvPr/>
        </p:nvGrpSpPr>
        <p:grpSpPr>
          <a:xfrm>
            <a:off x="124798" y="217228"/>
            <a:ext cx="11887200" cy="619124"/>
            <a:chOff x="2867999" y="267350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A3D3986A-1B2D-72FD-1E15-8DB657CE0E90}"/>
                </a:ext>
              </a:extLst>
            </p:cNvPr>
            <p:cNvSpPr txBox="1">
              <a:spLocks/>
            </p:cNvSpPr>
            <p:nvPr/>
          </p:nvSpPr>
          <p:spPr>
            <a:xfrm>
              <a:off x="2867999" y="267350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4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sz="6700" b="1" dirty="0" err="1">
                  <a:solidFill>
                    <a:schemeClr val="tx1"/>
                  </a:solidFill>
                  <a:cs typeface="Arial" panose="020B0604020202020204" pitchFamily="34" charset="0"/>
                </a:rPr>
                <a:t>Standardisation</a:t>
              </a:r>
              <a:endParaRPr lang="en-US" sz="670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r>
                <a:rPr lang="en-US" sz="3400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- Project is required to adopt </a:t>
              </a:r>
              <a:r>
                <a:rPr lang="en-US" sz="3400" i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standardisation</a:t>
              </a:r>
              <a:r>
                <a:rPr lang="en-US" sz="3400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beyond the pre-requisites under the Buildability Framework</a:t>
              </a:r>
            </a:p>
            <a:p>
              <a:endParaRPr lang="en-US" sz="320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33A8F4B-7921-9AEA-B584-553969828FB9}"/>
                </a:ext>
              </a:extLst>
            </p:cNvPr>
            <p:cNvCxnSpPr/>
            <p:nvPr/>
          </p:nvCxnSpPr>
          <p:spPr>
            <a:xfrm>
              <a:off x="2867999" y="79153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6F01718-3A34-0413-C6E7-6230AB1FD601}"/>
              </a:ext>
            </a:extLst>
          </p:cNvPr>
          <p:cNvSpPr txBox="1"/>
          <p:nvPr/>
        </p:nvSpPr>
        <p:spPr>
          <a:xfrm>
            <a:off x="7532187" y="931287"/>
            <a:ext cx="4546486" cy="213904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300"/>
              </a:spcAft>
              <a:defRPr sz="1600"/>
            </a:lvl1pPr>
          </a:lstStyle>
          <a:p>
            <a:r>
              <a:rPr lang="en-US" dirty="0"/>
              <a:t>To provide information including, but not limited to the following details: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type of </a:t>
            </a:r>
            <a:r>
              <a:rPr lang="en-US" dirty="0" err="1"/>
              <a:t>standardised</a:t>
            </a:r>
            <a:r>
              <a:rPr lang="en-US" dirty="0"/>
              <a:t> building component and extent of </a:t>
            </a:r>
            <a:r>
              <a:rPr lang="en-US" dirty="0" err="1"/>
              <a:t>standardisation</a:t>
            </a:r>
            <a:r>
              <a:rPr lang="en-US" dirty="0"/>
              <a:t> which can be replicated across projects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Demonstration of how the extent of </a:t>
            </a:r>
            <a:r>
              <a:rPr lang="en-US" dirty="0" err="1"/>
              <a:t>standardisation</a:t>
            </a:r>
            <a:r>
              <a:rPr lang="en-US" dirty="0"/>
              <a:t> contributes to productivity and manpower savings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1791D6-B2C3-E388-E33C-3354A2485383}"/>
              </a:ext>
            </a:extLst>
          </p:cNvPr>
          <p:cNvSpPr txBox="1"/>
          <p:nvPr/>
        </p:nvSpPr>
        <p:spPr>
          <a:xfrm>
            <a:off x="9508959" y="0"/>
            <a:ext cx="268304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/>
              <a:t>Specific to PSIP submission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36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0A80A-57E1-2D50-5BC9-31E14413C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FF7C30C-F16B-EDBE-2606-84AE72385F09}"/>
              </a:ext>
            </a:extLst>
          </p:cNvPr>
          <p:cNvGrpSpPr/>
          <p:nvPr/>
        </p:nvGrpSpPr>
        <p:grpSpPr>
          <a:xfrm>
            <a:off x="124798" y="75170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5D898A14-C3E5-231E-1E42-498E0C172913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sz="3200" b="1">
                  <a:solidFill>
                    <a:schemeClr val="tx1"/>
                  </a:solidFill>
                  <a:cs typeface="Arial" panose="020B0604020202020204" pitchFamily="34" charset="0"/>
                </a:rPr>
                <a:t>Robotics &amp; Automation (R&amp;A)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BA9D8AD-2C70-03AC-FC81-425BAE02FAF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06B0865-0BFA-6EAF-ACDB-0EAA4C281482}"/>
              </a:ext>
            </a:extLst>
          </p:cNvPr>
          <p:cNvSpPr txBox="1"/>
          <p:nvPr/>
        </p:nvSpPr>
        <p:spPr>
          <a:xfrm>
            <a:off x="7532187" y="931287"/>
            <a:ext cx="4546486" cy="242374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300"/>
              </a:spcAft>
              <a:defRPr sz="1600"/>
            </a:lvl1pPr>
          </a:lstStyle>
          <a:p>
            <a:r>
              <a:rPr lang="en-US"/>
              <a:t>To provide information including, but not limited to the following details: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type of R&amp;A solution(s) and extent of deployment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Layout plans highlighting locations where R&amp;A solution(s) would be deployed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Demonstration of how the proposed R&amp;A solution(s) contributes to productivity and manpower savings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09D410-1D5A-31F2-F8D7-10838CF1243F}"/>
              </a:ext>
            </a:extLst>
          </p:cNvPr>
          <p:cNvSpPr txBox="1"/>
          <p:nvPr/>
        </p:nvSpPr>
        <p:spPr>
          <a:xfrm>
            <a:off x="9508959" y="0"/>
            <a:ext cx="268304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/>
              <a:t>Specific to PSIP submission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81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6BACC-D9E4-EF64-5ED7-FDDAD3523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8675560-FDB0-618B-160A-050A894D3279}"/>
              </a:ext>
            </a:extLst>
          </p:cNvPr>
          <p:cNvGrpSpPr/>
          <p:nvPr/>
        </p:nvGrpSpPr>
        <p:grpSpPr>
          <a:xfrm>
            <a:off x="124798" y="75170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07A3D7B-669A-93AB-7A2F-B306A6009705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sz="3200" b="1">
                  <a:solidFill>
                    <a:schemeClr val="tx1"/>
                  </a:solidFill>
                  <a:cs typeface="Arial" panose="020B0604020202020204" pitchFamily="34" charset="0"/>
                </a:rPr>
                <a:t>Collaborative Contracting (CC)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13D63D0-492C-780C-7DA3-E3B567F258CE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0592638-5F59-FF96-6123-F160F454F0E1}"/>
              </a:ext>
            </a:extLst>
          </p:cNvPr>
          <p:cNvSpPr txBox="1"/>
          <p:nvPr/>
        </p:nvSpPr>
        <p:spPr>
          <a:xfrm>
            <a:off x="7532187" y="931287"/>
            <a:ext cx="4546486" cy="316240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300"/>
              </a:spcAft>
              <a:defRPr sz="1600"/>
            </a:lvl1pPr>
          </a:lstStyle>
          <a:p>
            <a:r>
              <a:rPr lang="en-US" dirty="0"/>
              <a:t>To provide information including, but not limited to the following details: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4 key and 3 selective CC principles to be adopted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Proposed approach to implement the CC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Explanation on how the adoption will contribute to a more collaborative contractual environment with fewer disputes, more equitable risk allocation between project parties and enhanced project delivery leading to manpower and productivity improvement.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C051B-0575-E37A-E375-F7A749B93979}"/>
              </a:ext>
            </a:extLst>
          </p:cNvPr>
          <p:cNvSpPr txBox="1"/>
          <p:nvPr/>
        </p:nvSpPr>
        <p:spPr>
          <a:xfrm>
            <a:off x="9508959" y="0"/>
            <a:ext cx="268304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/>
              <a:t>Specific to PSIP submission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21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5E966-27E9-B971-C96D-9C401EA99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5595FC-0702-6AE3-F4FD-3A1598FF2C25}"/>
              </a:ext>
            </a:extLst>
          </p:cNvPr>
          <p:cNvGraphicFramePr>
            <a:graphicFrameLocks noGrp="1"/>
          </p:cNvGraphicFramePr>
          <p:nvPr/>
        </p:nvGraphicFramePr>
        <p:xfrm>
          <a:off x="541606" y="1033978"/>
          <a:ext cx="10338906" cy="5158191"/>
        </p:xfrm>
        <a:graphic>
          <a:graphicData uri="http://schemas.openxmlformats.org/drawingml/2006/table">
            <a:tbl>
              <a:tblPr firstRow="1" firstCol="1" bandRow="1"/>
              <a:tblGrid>
                <a:gridCol w="10338906">
                  <a:extLst>
                    <a:ext uri="{9D8B030D-6E8A-4147-A177-3AD203B41FA5}">
                      <a16:colId xmlns:a16="http://schemas.microsoft.com/office/drawing/2014/main" val="1252462406"/>
                    </a:ext>
                  </a:extLst>
                </a:gridCol>
              </a:tblGrid>
              <a:tr h="234869">
                <a:tc>
                  <a:txBody>
                    <a:bodyPr/>
                    <a:lstStyle/>
                    <a:p>
                      <a:pPr marL="0" marR="0">
                        <a:spcAft>
                          <a:spcPts val="800"/>
                        </a:spcAft>
                      </a:pPr>
                      <a:r>
                        <a:rPr lang="en-SG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Aptos" panose="020B0004020202020204" pitchFamily="34" charset="0"/>
                        </a:rPr>
                        <a:t>Key Principles </a:t>
                      </a:r>
                      <a:endParaRPr lang="en-SG" sz="1400">
                        <a:effectLst/>
                        <a:latin typeface="+mn-lt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64130" marR="64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24954"/>
                  </a:ext>
                </a:extLst>
              </a:tr>
              <a:tr h="1758170">
                <a:tc>
                  <a:txBody>
                    <a:bodyPr/>
                    <a:lstStyle/>
                    <a:p>
                      <a:pPr marL="0" marR="0">
                        <a:spcAft>
                          <a:spcPts val="800"/>
                        </a:spcAft>
                      </a:pPr>
                      <a:r>
                        <a:rPr lang="en-SG" sz="1400" u="sng" dirty="0">
                          <a:effectLst/>
                          <a:latin typeface="+mn-lt"/>
                          <a:ea typeface="DengXian" panose="02010600030101010101" pitchFamily="2" charset="-122"/>
                          <a:cs typeface="Aptos" panose="020B0004020202020204" pitchFamily="34" charset="0"/>
                        </a:rPr>
                        <a:t>#1 Collaborative working relationship</a:t>
                      </a:r>
                      <a:r>
                        <a:rPr lang="en-SG" sz="1400" dirty="0">
                          <a:effectLst/>
                          <a:latin typeface="+mn-lt"/>
                          <a:ea typeface="DengXian" panose="02010600030101010101" pitchFamily="2" charset="-122"/>
                          <a:cs typeface="Aptos" panose="020B0004020202020204" pitchFamily="34" charset="0"/>
                        </a:rPr>
                        <a:t>. Parties act in the spirit of mutual trust and cooperation in a collaborative environment.</a:t>
                      </a:r>
                    </a:p>
                    <a:p>
                      <a:pPr marL="0" marR="0">
                        <a:spcAft>
                          <a:spcPts val="800"/>
                        </a:spcAft>
                      </a:pPr>
                      <a:r>
                        <a:rPr lang="en-SG" sz="1400" u="sng" dirty="0">
                          <a:effectLst/>
                          <a:latin typeface="+mn-lt"/>
                          <a:ea typeface="DengXian" panose="02010600030101010101" pitchFamily="2" charset="-122"/>
                          <a:cs typeface="Aptos" panose="020B0004020202020204" pitchFamily="34" charset="0"/>
                        </a:rPr>
                        <a:t>#2 Early Notification</a:t>
                      </a:r>
                      <a:r>
                        <a:rPr lang="en-SG" sz="1400" dirty="0">
                          <a:effectLst/>
                          <a:latin typeface="+mn-lt"/>
                          <a:ea typeface="DengXian" panose="02010600030101010101" pitchFamily="2" charset="-122"/>
                          <a:cs typeface="Aptos" panose="020B0004020202020204" pitchFamily="34" charset="0"/>
                        </a:rPr>
                        <a:t>. Parties identify risks/issues early to mitigate and resolve them together, through regular update of risk registers and regular early warning meetings. </a:t>
                      </a:r>
                    </a:p>
                    <a:p>
                      <a:pPr marL="0" marR="0">
                        <a:spcAft>
                          <a:spcPts val="800"/>
                        </a:spcAft>
                      </a:pPr>
                      <a:r>
                        <a:rPr lang="en-SG" sz="1400" u="sng" dirty="0">
                          <a:effectLst/>
                          <a:latin typeface="+mn-lt"/>
                          <a:ea typeface="DengXian" panose="02010600030101010101" pitchFamily="2" charset="-122"/>
                          <a:cs typeface="Aptos" panose="020B0004020202020204" pitchFamily="34" charset="0"/>
                        </a:rPr>
                        <a:t>#3 Proactive project management</a:t>
                      </a:r>
                      <a:r>
                        <a:rPr lang="en-SG" sz="1400" dirty="0">
                          <a:effectLst/>
                          <a:latin typeface="+mn-lt"/>
                          <a:ea typeface="DengXian" panose="02010600030101010101" pitchFamily="2" charset="-122"/>
                          <a:cs typeface="Aptos" panose="020B0004020202020204" pitchFamily="34" charset="0"/>
                        </a:rPr>
                        <a:t>. Clear timelines for developer’s representatives to respond to contractor and settle claims quickly.</a:t>
                      </a:r>
                    </a:p>
                    <a:p>
                      <a:pPr marL="0" marR="0">
                        <a:spcAft>
                          <a:spcPts val="800"/>
                        </a:spcAft>
                      </a:pPr>
                      <a:r>
                        <a:rPr lang="en-SG" sz="1400" u="sng" dirty="0">
                          <a:effectLst/>
                          <a:latin typeface="+mn-lt"/>
                          <a:ea typeface="DengXian" panose="02010600030101010101" pitchFamily="2" charset="-122"/>
                          <a:cs typeface="Aptos" panose="020B0004020202020204" pitchFamily="34" charset="0"/>
                        </a:rPr>
                        <a:t>#4 Price fluctuation</a:t>
                      </a:r>
                      <a:r>
                        <a:rPr lang="en-SG" sz="1400" dirty="0">
                          <a:effectLst/>
                          <a:latin typeface="+mn-lt"/>
                          <a:ea typeface="DengXian" panose="02010600030101010101" pitchFamily="2" charset="-122"/>
                          <a:cs typeface="Aptos" panose="020B0004020202020204" pitchFamily="34" charset="0"/>
                        </a:rPr>
                        <a:t>. To allow the price of a construction contract to be adjusted to reflect the changes in the cost of materials and/or labour (to include at least for concrete and steel reinforcement).</a:t>
                      </a:r>
                    </a:p>
                  </a:txBody>
                  <a:tcPr marL="64130" marR="64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325586"/>
                  </a:ext>
                </a:extLst>
              </a:tr>
              <a:tr h="234869">
                <a:tc>
                  <a:txBody>
                    <a:bodyPr/>
                    <a:lstStyle/>
                    <a:p>
                      <a:pPr marL="0" marR="0">
                        <a:spcAft>
                          <a:spcPts val="800"/>
                        </a:spcAft>
                      </a:pPr>
                      <a:r>
                        <a:rPr lang="en-SG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Aptos" panose="020B0004020202020204" pitchFamily="34" charset="0"/>
                        </a:rPr>
                        <a:t>Selective Principles</a:t>
                      </a:r>
                      <a:endParaRPr lang="en-SG" sz="1400">
                        <a:effectLst/>
                        <a:latin typeface="+mn-lt"/>
                        <a:ea typeface="DengXian" panose="02010600030101010101" pitchFamily="2" charset="-122"/>
                        <a:cs typeface="Aptos" panose="020B0004020202020204" pitchFamily="34" charset="0"/>
                      </a:endParaRPr>
                    </a:p>
                  </a:txBody>
                  <a:tcPr marL="64130" marR="64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556588"/>
                  </a:ext>
                </a:extLst>
              </a:tr>
              <a:tr h="2930283">
                <a:tc>
                  <a:txBody>
                    <a:bodyPr/>
                    <a:lstStyle/>
                    <a:p>
                      <a:pPr marL="0" marR="0">
                        <a:spcAft>
                          <a:spcPts val="800"/>
                        </a:spcAft>
                      </a:pPr>
                      <a:r>
                        <a:rPr lang="en-SG" sz="1400" u="sng" dirty="0">
                          <a:effectLst/>
                          <a:latin typeface="+mn-lt"/>
                          <a:ea typeface="DengXian" panose="02010600030101010101" pitchFamily="2" charset="-122"/>
                          <a:cs typeface="Aptos" panose="020B0004020202020204" pitchFamily="34" charset="0"/>
                        </a:rPr>
                        <a:t>#5 Collaborative Contracting Advisor</a:t>
                      </a:r>
                      <a:r>
                        <a:rPr lang="en-SG" sz="1400" dirty="0">
                          <a:effectLst/>
                          <a:latin typeface="+mn-lt"/>
                          <a:ea typeface="DengXian" panose="02010600030101010101" pitchFamily="2" charset="-122"/>
                          <a:cs typeface="Aptos" panose="020B0004020202020204" pitchFamily="34" charset="0"/>
                        </a:rPr>
                        <a:t>. To provide training and guidance on implementation of collaborating contracting provisions and facilitate mindset shift towards collaborative working. </a:t>
                      </a:r>
                    </a:p>
                    <a:p>
                      <a:pPr marL="0" marR="0">
                        <a:spcAft>
                          <a:spcPts val="800"/>
                        </a:spcAft>
                      </a:pPr>
                      <a:r>
                        <a:rPr lang="en-SG" sz="1400" u="sng" dirty="0">
                          <a:effectLst/>
                          <a:latin typeface="+mn-lt"/>
                          <a:ea typeface="DengXian" panose="02010600030101010101" pitchFamily="2" charset="-122"/>
                          <a:cs typeface="Aptos" panose="020B0004020202020204" pitchFamily="34" charset="0"/>
                        </a:rPr>
                        <a:t>#6 Partnering workshop. </a:t>
                      </a:r>
                      <a:r>
                        <a:rPr lang="en-SG" sz="1400" dirty="0">
                          <a:effectLst/>
                          <a:latin typeface="+mn-lt"/>
                          <a:ea typeface="DengXian" panose="02010600030101010101" pitchFamily="2" charset="-122"/>
                          <a:cs typeface="Aptos" panose="020B0004020202020204" pitchFamily="34" charset="0"/>
                        </a:rPr>
                        <a:t>Conducted at key milestones to foster amicable working relationship and promote greater sense of teamwork.</a:t>
                      </a:r>
                    </a:p>
                    <a:p>
                      <a:pPr marL="0" marR="0">
                        <a:spcAft>
                          <a:spcPts val="800"/>
                        </a:spcAft>
                      </a:pPr>
                      <a:r>
                        <a:rPr lang="en-SG" sz="1400" u="sng" dirty="0">
                          <a:effectLst/>
                          <a:latin typeface="+mn-lt"/>
                          <a:ea typeface="DengXian" panose="02010600030101010101" pitchFamily="2" charset="-122"/>
                          <a:cs typeface="Aptos" panose="020B0004020202020204" pitchFamily="34" charset="0"/>
                        </a:rPr>
                        <a:t>#7 Key Performance Incentives (KPI). </a:t>
                      </a:r>
                      <a:r>
                        <a:rPr lang="en-SG" sz="1400" dirty="0">
                          <a:effectLst/>
                          <a:latin typeface="+mn-lt"/>
                          <a:ea typeface="DengXian" panose="02010600030101010101" pitchFamily="2" charset="-122"/>
                          <a:cs typeface="Aptos" panose="020B0004020202020204" pitchFamily="34" charset="0"/>
                        </a:rPr>
                        <a:t>Motivate contractor to meet targets set out by the Employer with corresponding bonus.</a:t>
                      </a:r>
                    </a:p>
                    <a:p>
                      <a:pPr marL="0" marR="0">
                        <a:spcAft>
                          <a:spcPts val="800"/>
                        </a:spcAft>
                      </a:pPr>
                      <a:r>
                        <a:rPr lang="en-SG" sz="1400" u="sng" dirty="0">
                          <a:effectLst/>
                          <a:latin typeface="+mn-lt"/>
                          <a:ea typeface="DengXian" panose="02010600030101010101" pitchFamily="2" charset="-122"/>
                          <a:cs typeface="Aptos" panose="020B0004020202020204" pitchFamily="34" charset="0"/>
                        </a:rPr>
                        <a:t>#8 Dispute avoidance and resolution. </a:t>
                      </a:r>
                      <a:r>
                        <a:rPr lang="en-SG" sz="1400" dirty="0">
                          <a:effectLst/>
                          <a:latin typeface="+mn-lt"/>
                          <a:ea typeface="DengXian" panose="02010600030101010101" pitchFamily="2" charset="-122"/>
                          <a:cs typeface="Aptos" panose="020B0004020202020204" pitchFamily="34" charset="0"/>
                        </a:rPr>
                        <a:t>Appoint independent professional to proactively avoid and manage disputes (via avoidance, mediation, expert opinion, or determination).</a:t>
                      </a:r>
                    </a:p>
                    <a:p>
                      <a:pPr marL="0" marR="0">
                        <a:spcAft>
                          <a:spcPts val="800"/>
                        </a:spcAft>
                      </a:pPr>
                      <a:r>
                        <a:rPr lang="en-SG" sz="1400" u="sng" dirty="0">
                          <a:effectLst/>
                          <a:latin typeface="+mn-lt"/>
                          <a:ea typeface="DengXian" panose="02010600030101010101" pitchFamily="2" charset="-122"/>
                          <a:cs typeface="Aptos" panose="020B0004020202020204" pitchFamily="34" charset="0"/>
                        </a:rPr>
                        <a:t>#9 Early Contractor Involvement (ECI).</a:t>
                      </a:r>
                      <a:r>
                        <a:rPr lang="en-SG" sz="1400" dirty="0">
                          <a:effectLst/>
                          <a:latin typeface="+mn-lt"/>
                          <a:ea typeface="DengXian" panose="02010600030101010101" pitchFamily="2" charset="-122"/>
                          <a:cs typeface="Aptos" panose="020B0004020202020204" pitchFamily="34" charset="0"/>
                        </a:rPr>
                        <a:t> Procurement of contractor’s services early during design stage to provide inputs on design, buildability, value engineering etc. </a:t>
                      </a:r>
                    </a:p>
                    <a:p>
                      <a:pPr marL="0" marR="0">
                        <a:spcAft>
                          <a:spcPts val="800"/>
                        </a:spcAft>
                      </a:pPr>
                      <a:r>
                        <a:rPr lang="en-SG" sz="1400" u="sng" dirty="0">
                          <a:effectLst/>
                          <a:latin typeface="+mn-lt"/>
                          <a:ea typeface="DengXian" panose="02010600030101010101" pitchFamily="2" charset="-122"/>
                          <a:cs typeface="Aptos" panose="020B0004020202020204" pitchFamily="34" charset="0"/>
                        </a:rPr>
                        <a:t>#10 Sharing of cost savings and/or cost overruns. </a:t>
                      </a:r>
                      <a:r>
                        <a:rPr lang="en-SG" sz="1400" dirty="0">
                          <a:effectLst/>
                          <a:latin typeface="+mn-lt"/>
                          <a:ea typeface="DengXian" panose="02010600030101010101" pitchFamily="2" charset="-122"/>
                          <a:cs typeface="Aptos" panose="020B0004020202020204" pitchFamily="34" charset="0"/>
                        </a:rPr>
                        <a:t>Gain sharing on cost saving arising from value engineering, and/or pain sharing arising from increase in actual construction cost.</a:t>
                      </a:r>
                    </a:p>
                  </a:txBody>
                  <a:tcPr marL="64130" marR="64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05713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CB2D76B-732B-32F3-D39C-CA0011F4ADDE}"/>
              </a:ext>
            </a:extLst>
          </p:cNvPr>
          <p:cNvGrpSpPr/>
          <p:nvPr/>
        </p:nvGrpSpPr>
        <p:grpSpPr>
          <a:xfrm>
            <a:off x="80682" y="95328"/>
            <a:ext cx="11887200" cy="442554"/>
            <a:chOff x="2867999" y="125292"/>
            <a:chExt cx="11887200" cy="619124"/>
          </a:xfrm>
        </p:grpSpPr>
        <p:sp>
          <p:nvSpPr>
            <p:cNvPr id="3" name="Title 3">
              <a:extLst>
                <a:ext uri="{FF2B5EF4-FFF2-40B4-BE49-F238E27FC236}">
                  <a16:creationId xmlns:a16="http://schemas.microsoft.com/office/drawing/2014/main" id="{091B230B-49E3-9E09-EF31-F0E368B22F5F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List of CC principles for Implementation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E39F88B-1032-3545-2FB6-6F60F2A02922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A72601A-4F46-FEEC-DF8C-D98DBE774031}"/>
              </a:ext>
            </a:extLst>
          </p:cNvPr>
          <p:cNvSpPr txBox="1"/>
          <p:nvPr/>
        </p:nvSpPr>
        <p:spPr>
          <a:xfrm>
            <a:off x="9508959" y="0"/>
            <a:ext cx="268304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/>
              <a:t>Specific to PSIP submission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89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E8855-DEE9-7465-DB59-CB78AADAA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52087B2-139C-EBEC-3241-C538603C835E}"/>
              </a:ext>
            </a:extLst>
          </p:cNvPr>
          <p:cNvGrpSpPr/>
          <p:nvPr/>
        </p:nvGrpSpPr>
        <p:grpSpPr>
          <a:xfrm>
            <a:off x="124798" y="75170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E42BE61D-5592-9C8E-8D76-907C778B5D4D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SG" sz="3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O</a:t>
              </a:r>
              <a:r>
                <a:rPr lang="en-US" sz="3200" b="1" dirty="0" err="1">
                  <a:solidFill>
                    <a:schemeClr val="tx1"/>
                  </a:solidFill>
                  <a:cs typeface="Arial" panose="020B0604020202020204" pitchFamily="34" charset="0"/>
                </a:rPr>
                <a:t>ther</a:t>
              </a:r>
              <a:r>
                <a:rPr lang="en-US" sz="3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 Productivity Initiatives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FBB93AF-3868-67D8-9961-CDBD0008335C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064502-48B3-59FC-802A-63ACEA1DA215}"/>
              </a:ext>
            </a:extLst>
          </p:cNvPr>
          <p:cNvSpPr txBox="1"/>
          <p:nvPr/>
        </p:nvSpPr>
        <p:spPr>
          <a:xfrm>
            <a:off x="7532187" y="931287"/>
            <a:ext cx="4546486" cy="242374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300"/>
              </a:spcAft>
              <a:defRPr sz="1600"/>
            </a:lvl1pPr>
          </a:lstStyle>
          <a:p>
            <a:r>
              <a:rPr lang="en-US"/>
              <a:t>To provide information including, but not limited to the following details: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Type of construction technology, methodology and/or practices and extent of adoption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Layout plans highlighting locations where proposed initiative(s) would be adopted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Demonstration of how the proposed initiative(s) contributes to productivity and manpower savings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B6789-8385-F987-CCC4-40902E5B91DB}"/>
              </a:ext>
            </a:extLst>
          </p:cNvPr>
          <p:cNvSpPr txBox="1"/>
          <p:nvPr/>
        </p:nvSpPr>
        <p:spPr>
          <a:xfrm>
            <a:off x="9508959" y="0"/>
            <a:ext cx="268304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/>
              <a:t>Specific to PSIP submission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67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E319DF-7430-46C9-AD5C-434E33A14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95755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5000" b="1" dirty="0"/>
              <a:t>B.</a:t>
            </a:r>
            <a:r>
              <a:rPr lang="en-US" sz="5000" dirty="0"/>
              <a:t> </a:t>
            </a:r>
            <a:r>
              <a:rPr lang="en-US" sz="5000" b="1" dirty="0" err="1"/>
              <a:t>Digitalisation</a:t>
            </a:r>
            <a:endParaRPr lang="en-US" sz="5000" b="1" dirty="0"/>
          </a:p>
          <a:p>
            <a:r>
              <a:rPr lang="en-US" sz="5000" dirty="0"/>
              <a:t>- Integrated Digital Delivery Implementation Plan</a:t>
            </a:r>
            <a:endParaRPr lang="en-SG" sz="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9139F6-E000-EC25-239B-92FD8211030D}"/>
              </a:ext>
            </a:extLst>
          </p:cNvPr>
          <p:cNvSpPr txBox="1"/>
          <p:nvPr/>
        </p:nvSpPr>
        <p:spPr>
          <a:xfrm>
            <a:off x="1730188" y="405204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section is applicable to projects which are required to submit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ITM Outcome Concept Plan</a:t>
            </a:r>
            <a:r>
              <a:rPr lang="en-S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36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A3B99FB-9FBB-4C6D-AE7A-8BB9BA128407}"/>
              </a:ext>
            </a:extLst>
          </p:cNvPr>
          <p:cNvGrpSpPr/>
          <p:nvPr/>
        </p:nvGrpSpPr>
        <p:grpSpPr>
          <a:xfrm>
            <a:off x="152400" y="0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A4FE0AF7-6F72-4771-B97A-83508D2E753E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sz="3200" b="1">
                  <a:solidFill>
                    <a:schemeClr val="tx1"/>
                  </a:solidFill>
                  <a:cs typeface="Arial" panose="020B0604020202020204" pitchFamily="34" charset="0"/>
                </a:rPr>
                <a:t>Summary of IDD use cases for implementation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5EAD15B-BE0E-482D-9A73-B4D864583A57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4816CE4-8E51-4032-9EDC-54CF3AA81F0F}"/>
              </a:ext>
            </a:extLst>
          </p:cNvPr>
          <p:cNvSpPr txBox="1"/>
          <p:nvPr/>
        </p:nvSpPr>
        <p:spPr>
          <a:xfrm>
            <a:off x="184960" y="763290"/>
            <a:ext cx="12007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Outline all IDD use cases to be implemented. The following is an illustration for reference</a:t>
            </a:r>
            <a:endParaRPr lang="en-SG" sz="1100" i="1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92E415F-F40B-F8EF-D66A-0AEBECF6E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905177"/>
              </p:ext>
            </p:extLst>
          </p:nvPr>
        </p:nvGraphicFramePr>
        <p:xfrm>
          <a:off x="184960" y="1128899"/>
          <a:ext cx="12007039" cy="5528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777">
                  <a:extLst>
                    <a:ext uri="{9D8B030D-6E8A-4147-A177-3AD203B41FA5}">
                      <a16:colId xmlns:a16="http://schemas.microsoft.com/office/drawing/2014/main" val="3533208268"/>
                    </a:ext>
                  </a:extLst>
                </a:gridCol>
                <a:gridCol w="4341230">
                  <a:extLst>
                    <a:ext uri="{9D8B030D-6E8A-4147-A177-3AD203B41FA5}">
                      <a16:colId xmlns:a16="http://schemas.microsoft.com/office/drawing/2014/main" val="95569840"/>
                    </a:ext>
                  </a:extLst>
                </a:gridCol>
                <a:gridCol w="1764508">
                  <a:extLst>
                    <a:ext uri="{9D8B030D-6E8A-4147-A177-3AD203B41FA5}">
                      <a16:colId xmlns:a16="http://schemas.microsoft.com/office/drawing/2014/main" val="79625278"/>
                    </a:ext>
                  </a:extLst>
                </a:gridCol>
                <a:gridCol w="1764508">
                  <a:extLst>
                    <a:ext uri="{9D8B030D-6E8A-4147-A177-3AD203B41FA5}">
                      <a16:colId xmlns:a16="http://schemas.microsoft.com/office/drawing/2014/main" val="2364150109"/>
                    </a:ext>
                  </a:extLst>
                </a:gridCol>
                <a:gridCol w="1764508">
                  <a:extLst>
                    <a:ext uri="{9D8B030D-6E8A-4147-A177-3AD203B41FA5}">
                      <a16:colId xmlns:a16="http://schemas.microsoft.com/office/drawing/2014/main" val="1298905605"/>
                    </a:ext>
                  </a:extLst>
                </a:gridCol>
                <a:gridCol w="1764508">
                  <a:extLst>
                    <a:ext uri="{9D8B030D-6E8A-4147-A177-3AD203B41FA5}">
                      <a16:colId xmlns:a16="http://schemas.microsoft.com/office/drawing/2014/main" val="3787794967"/>
                    </a:ext>
                  </a:extLst>
                </a:gridCol>
              </a:tblGrid>
              <a:tr h="3326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solidFill>
                            <a:schemeClr val="bg1"/>
                          </a:solidFill>
                          <a:effectLst/>
                        </a:rPr>
                        <a:t>S/N</a:t>
                      </a:r>
                      <a:endParaRPr lang="en-SG" sz="1050">
                        <a:solidFill>
                          <a:schemeClr val="bg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solidFill>
                            <a:schemeClr val="bg1"/>
                          </a:solidFill>
                          <a:effectLst/>
                        </a:rPr>
                        <a:t>IDD Use Cases and Innovations</a:t>
                      </a:r>
                      <a:endParaRPr lang="en-SG" sz="1050">
                        <a:solidFill>
                          <a:schemeClr val="bg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solidFill>
                            <a:schemeClr val="bg1"/>
                          </a:solidFill>
                          <a:effectLst/>
                        </a:rPr>
                        <a:t>Digital Design</a:t>
                      </a:r>
                      <a:endParaRPr lang="en-SG" sz="1050">
                        <a:solidFill>
                          <a:schemeClr val="bg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solidFill>
                            <a:schemeClr val="bg1"/>
                          </a:solidFill>
                          <a:effectLst/>
                        </a:rPr>
                        <a:t>Digital Fabrication</a:t>
                      </a:r>
                      <a:endParaRPr lang="en-SG" sz="1050">
                        <a:solidFill>
                          <a:schemeClr val="bg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solidFill>
                            <a:schemeClr val="bg1"/>
                          </a:solidFill>
                          <a:effectLst/>
                        </a:rPr>
                        <a:t>Digital Construction</a:t>
                      </a:r>
                      <a:endParaRPr lang="en-SG" sz="1050">
                        <a:solidFill>
                          <a:schemeClr val="bg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solidFill>
                            <a:schemeClr val="bg1"/>
                          </a:solidFill>
                          <a:effectLst/>
                        </a:rPr>
                        <a:t>Digital Asset Management</a:t>
                      </a:r>
                      <a:endParaRPr lang="en-SG" sz="1050">
                        <a:solidFill>
                          <a:schemeClr val="bg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52069"/>
                  </a:ext>
                </a:extLst>
              </a:tr>
              <a:tr h="2688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SG" sz="105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50" b="0" kern="1200">
                          <a:solidFill>
                            <a:schemeClr val="tx1"/>
                          </a:solidFill>
                          <a:effectLst/>
                        </a:rPr>
                        <a:t>Digital Carbon Management </a:t>
                      </a:r>
                      <a:endParaRPr lang="en-SG" sz="105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0241968"/>
                  </a:ext>
                </a:extLst>
              </a:tr>
              <a:tr h="3141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SG" sz="105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50" b="0" dirty="0" err="1">
                          <a:solidFill>
                            <a:schemeClr val="tx1"/>
                          </a:solidFill>
                          <a:effectLst/>
                        </a:rPr>
                        <a:t>Visualisation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 and Design Checks </a:t>
                      </a:r>
                      <a:endParaRPr lang="en-SG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2164776"/>
                  </a:ext>
                </a:extLst>
              </a:tr>
              <a:tr h="3116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SG" sz="105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BIM-based Documentation</a:t>
                      </a:r>
                      <a:endParaRPr lang="en-SG" sz="105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7628169"/>
                  </a:ext>
                </a:extLst>
              </a:tr>
              <a:tr h="2651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SG" sz="105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Integrated Concurrent Engineering (ICE) Meetings</a:t>
                      </a:r>
                      <a:endParaRPr lang="en-US" sz="1050" b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SG" sz="105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085086"/>
                  </a:ext>
                </a:extLst>
              </a:tr>
              <a:tr h="3239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SG" sz="105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Digital Submission &amp; Approval </a:t>
                      </a:r>
                      <a:endParaRPr lang="en-SG" sz="1050" b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SG" sz="105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7940951"/>
                  </a:ext>
                </a:extLst>
              </a:tr>
              <a:tr h="2651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SG" sz="105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Digital Request For Information (RFI)</a:t>
                      </a:r>
                      <a:endParaRPr lang="en-SG" sz="1050" b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SG" sz="105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0615980"/>
                  </a:ext>
                </a:extLst>
              </a:tr>
              <a:tr h="265179"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7</a:t>
                      </a:r>
                      <a:endParaRPr lang="en-SG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050" b="0" kern="1200" dirty="0">
                          <a:solidFill>
                            <a:schemeClr val="tx1"/>
                          </a:solidFill>
                          <a:effectLst/>
                        </a:rPr>
                        <a:t>BIM-based Cost Estimation</a:t>
                      </a:r>
                      <a:endParaRPr lang="en-SG" sz="1050" b="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SG" sz="105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0837535"/>
                  </a:ext>
                </a:extLst>
              </a:tr>
              <a:tr h="265179"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8</a:t>
                      </a:r>
                      <a:endParaRPr lang="en-SG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05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Digital Contract Management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SG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61989"/>
                  </a:ext>
                </a:extLst>
              </a:tr>
              <a:tr h="265179"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9</a:t>
                      </a:r>
                      <a:endParaRPr lang="en-SG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Digital Construction Scheduling and Sequencing</a:t>
                      </a:r>
                      <a:endParaRPr lang="en-SG" sz="1050" b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6016"/>
                  </a:ext>
                </a:extLst>
              </a:tr>
              <a:tr h="265179"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10</a:t>
                      </a:r>
                      <a:endParaRPr lang="en-SG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Digital Logistics</a:t>
                      </a:r>
                      <a:endParaRPr lang="en-SG" sz="1050" b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SG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59767"/>
                  </a:ext>
                </a:extLst>
              </a:tr>
              <a:tr h="265179"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11</a:t>
                      </a:r>
                      <a:endParaRPr lang="en-SG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05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Digital Safety Planning and Management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SG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756894"/>
                  </a:ext>
                </a:extLst>
              </a:tr>
              <a:tr h="265179"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12</a:t>
                      </a:r>
                      <a:endParaRPr lang="en-SG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05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Digital Site Management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SG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941103"/>
                  </a:ext>
                </a:extLst>
              </a:tr>
              <a:tr h="265179"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13</a:t>
                      </a:r>
                      <a:endParaRPr lang="en-SG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Digital Progress Monitoring</a:t>
                      </a:r>
                      <a:endParaRPr lang="en-SG" sz="1050" b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020761"/>
                  </a:ext>
                </a:extLst>
              </a:tr>
              <a:tr h="265179"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14</a:t>
                      </a:r>
                      <a:endParaRPr lang="en-SG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Digital Inspections</a:t>
                      </a:r>
                      <a:endParaRPr lang="en-SG" sz="1050" b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4020503"/>
                  </a:ext>
                </a:extLst>
              </a:tr>
              <a:tr h="265179">
                <a:tc>
                  <a:txBody>
                    <a:bodyPr/>
                    <a:lstStyle/>
                    <a:p>
                      <a:pPr algn="ctr"/>
                      <a:r>
                        <a:rPr lang="en-SG" sz="105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Data-driven Project Performance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SG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8318204"/>
                  </a:ext>
                </a:extLst>
              </a:tr>
              <a:tr h="265179">
                <a:tc>
                  <a:txBody>
                    <a:bodyPr/>
                    <a:lstStyle/>
                    <a:p>
                      <a:pPr algn="ctr"/>
                      <a:r>
                        <a:rPr lang="en-SG" sz="105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Digital Defects Management</a:t>
                      </a:r>
                      <a:endParaRPr lang="en-SG" sz="1050" b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05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●</a:t>
                      </a:r>
                      <a:endParaRPr kumimoji="0" lang="en-SG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05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●</a:t>
                      </a:r>
                      <a:endParaRPr kumimoji="0" lang="en-SG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05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●</a:t>
                      </a:r>
                      <a:endParaRPr kumimoji="0" lang="en-SG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0160995"/>
                  </a:ext>
                </a:extLst>
              </a:tr>
              <a:tr h="265179">
                <a:tc>
                  <a:txBody>
                    <a:bodyPr/>
                    <a:lstStyle/>
                    <a:p>
                      <a:pPr algn="ctr"/>
                      <a:r>
                        <a:rPr lang="en-SG" sz="105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050" b="0">
                          <a:solidFill>
                            <a:schemeClr val="tx1"/>
                          </a:solidFill>
                          <a:effectLst/>
                        </a:rPr>
                        <a:t>Digital Handover</a:t>
                      </a:r>
                      <a:endParaRPr lang="en-SG" sz="1050" b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05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●</a:t>
                      </a:r>
                      <a:endParaRPr kumimoji="0" lang="en-SG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05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●</a:t>
                      </a:r>
                      <a:endParaRPr kumimoji="0" lang="en-SG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233803"/>
                  </a:ext>
                </a:extLst>
              </a:tr>
              <a:tr h="265179">
                <a:tc>
                  <a:txBody>
                    <a:bodyPr/>
                    <a:lstStyle/>
                    <a:p>
                      <a:pPr algn="ctr"/>
                      <a:r>
                        <a:rPr lang="en-SG" sz="105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050"/>
                        <a:t>Real-time Monitoring of Assets Performance</a:t>
                      </a:r>
                      <a:endParaRPr lang="en-SG" sz="1050" b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50">
                          <a:effectLst/>
                        </a:rPr>
                        <a:t>●</a:t>
                      </a: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5164175"/>
                  </a:ext>
                </a:extLst>
              </a:tr>
              <a:tr h="265179">
                <a:tc>
                  <a:txBody>
                    <a:bodyPr/>
                    <a:lstStyle/>
                    <a:p>
                      <a:pPr algn="ctr"/>
                      <a:r>
                        <a:rPr lang="en-SG" sz="105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050"/>
                        <a:t>Digital Operations and Maintenance</a:t>
                      </a:r>
                      <a:endParaRPr lang="en-SG" sz="1050" b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05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50" dirty="0">
                          <a:effectLst/>
                        </a:rPr>
                        <a:t>●</a:t>
                      </a:r>
                      <a:endParaRPr lang="en-SG" sz="105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3108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74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22F59-211C-7D3E-077C-AB91D07A6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3FBC7D8-09B9-0EFE-FDFD-A5624A77B06F}"/>
              </a:ext>
            </a:extLst>
          </p:cNvPr>
          <p:cNvGrpSpPr/>
          <p:nvPr/>
        </p:nvGrpSpPr>
        <p:grpSpPr>
          <a:xfrm>
            <a:off x="124798" y="159145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D28B520A-90EF-4F85-9619-C683A7D714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b="1">
                  <a:solidFill>
                    <a:schemeClr val="tx1"/>
                  </a:solidFill>
                  <a:cs typeface="Arial" panose="020B0604020202020204" pitchFamily="34" charset="0"/>
                </a:rPr>
                <a:t>ABSD Extension Proposal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7431AA5-E5F0-E53B-673B-F2B3F01BD2F7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236FE7-CDC6-CD52-B818-84D21655A2A8}"/>
              </a:ext>
            </a:extLst>
          </p:cNvPr>
          <p:cNvSpPr txBox="1"/>
          <p:nvPr/>
        </p:nvSpPr>
        <p:spPr>
          <a:xfrm>
            <a:off x="327660" y="877947"/>
            <a:ext cx="11262360" cy="51475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dirty="0"/>
              <a:t>For projects applying for ABSD remission timelines extension, the PSIP is required to include </a:t>
            </a:r>
            <a:r>
              <a:rPr lang="en-US" sz="1800" b="0" i="0" u="none" strike="noStrike" baseline="0" dirty="0"/>
              <a:t>write up, diagrams, details, simulations and/or other credible evidence where applicable to demonstrate fulfilment of the following criteria</a:t>
            </a:r>
            <a:r>
              <a:rPr lang="en-US" dirty="0"/>
              <a:t> (but not limited to)</a:t>
            </a:r>
            <a:r>
              <a:rPr lang="en-US" sz="1800" b="0" i="0" u="none" strike="noStrike" baseline="0" dirty="0"/>
              <a:t>:</a:t>
            </a:r>
          </a:p>
          <a:p>
            <a:pPr algn="l">
              <a:spcAft>
                <a:spcPts val="300"/>
              </a:spcAft>
            </a:pPr>
            <a:endParaRPr lang="en-US" dirty="0"/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Adoption of nascent construction technologies, methodologies and/or progressive practices to achieve a minimum level of 40% productivity improvement (compared to the base figure for 2010 for private residential typology as set out in BCA’s website).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High degree of </a:t>
            </a:r>
            <a:r>
              <a:rPr lang="en-US" dirty="0" err="1"/>
              <a:t>standardisation</a:t>
            </a:r>
            <a:r>
              <a:rPr lang="en-US" dirty="0"/>
              <a:t> of building components which can be replicated across projects (excluding pre-requisites under the Buildability Framework)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Deployment of Robotics &amp; Automation (R&amp;A) with minimum 50% trade coverage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Adoption of minimum 7 Collaborating Contracting (CC) Principles (4 key principles and 3 selective principles from the list in Slide 16)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Any other productive initiatives and/or practices which could yield productivity improvement and manpower savings proposals</a:t>
            </a:r>
          </a:p>
          <a:p>
            <a:pPr lvl="1">
              <a:spcAft>
                <a:spcPts val="300"/>
              </a:spcAft>
            </a:pPr>
            <a:endParaRPr lang="en-US" dirty="0">
              <a:highlight>
                <a:srgbClr val="00FFFF"/>
              </a:highlight>
            </a:endParaRPr>
          </a:p>
          <a:p>
            <a:pPr marL="285750" indent="-285750">
              <a:spcAft>
                <a:spcPts val="300"/>
              </a:spcAft>
              <a:buFontTx/>
              <a:buChar char="-"/>
            </a:pPr>
            <a:endParaRPr lang="en-US" dirty="0">
              <a:highlight>
                <a:srgbClr val="00FFFF"/>
              </a:highlight>
            </a:endParaRPr>
          </a:p>
          <a:p>
            <a:pPr marL="285750" indent="-285750">
              <a:spcAft>
                <a:spcPts val="300"/>
              </a:spcAft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10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A3B99FB-9FBB-4C6D-AE7A-8BB9BA128407}"/>
              </a:ext>
            </a:extLst>
          </p:cNvPr>
          <p:cNvGrpSpPr/>
          <p:nvPr/>
        </p:nvGrpSpPr>
        <p:grpSpPr>
          <a:xfrm>
            <a:off x="62399" y="0"/>
            <a:ext cx="12067201" cy="619124"/>
            <a:chOff x="2867999" y="125292"/>
            <a:chExt cx="12067201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A4FE0AF7-6F72-4771-B97A-83508D2E753E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1200704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sz="3200" b="1">
                  <a:solidFill>
                    <a:schemeClr val="tx1"/>
                  </a:solidFill>
                  <a:cs typeface="Arial" panose="020B0604020202020204" pitchFamily="34" charset="0"/>
                </a:rPr>
                <a:t>Summary of IDD implementation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5EAD15B-BE0E-482D-9A73-B4D864583A57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72697E7-9729-474E-A4D7-CA9481AB329E}"/>
              </a:ext>
            </a:extLst>
          </p:cNvPr>
          <p:cNvSpPr txBox="1"/>
          <p:nvPr/>
        </p:nvSpPr>
        <p:spPr>
          <a:xfrm>
            <a:off x="177761" y="637327"/>
            <a:ext cx="1195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/>
              <a:t>[List each IDD use case, including key processes for streamlining with digital solutions and measurable benefits. The following is an illustration for reference.]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DA3ECE-2E3B-4543-AFF7-C9F76A648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096878"/>
              </p:ext>
            </p:extLst>
          </p:nvPr>
        </p:nvGraphicFramePr>
        <p:xfrm>
          <a:off x="383878" y="1892671"/>
          <a:ext cx="10665121" cy="4194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520">
                  <a:extLst>
                    <a:ext uri="{9D8B030D-6E8A-4147-A177-3AD203B41FA5}">
                      <a16:colId xmlns:a16="http://schemas.microsoft.com/office/drawing/2014/main" val="3629192241"/>
                    </a:ext>
                  </a:extLst>
                </a:gridCol>
                <a:gridCol w="1777520">
                  <a:extLst>
                    <a:ext uri="{9D8B030D-6E8A-4147-A177-3AD203B41FA5}">
                      <a16:colId xmlns:a16="http://schemas.microsoft.com/office/drawing/2014/main" val="2025107799"/>
                    </a:ext>
                  </a:extLst>
                </a:gridCol>
                <a:gridCol w="1777520">
                  <a:extLst>
                    <a:ext uri="{9D8B030D-6E8A-4147-A177-3AD203B41FA5}">
                      <a16:colId xmlns:a16="http://schemas.microsoft.com/office/drawing/2014/main" val="3846920329"/>
                    </a:ext>
                  </a:extLst>
                </a:gridCol>
                <a:gridCol w="1853133">
                  <a:extLst>
                    <a:ext uri="{9D8B030D-6E8A-4147-A177-3AD203B41FA5}">
                      <a16:colId xmlns:a16="http://schemas.microsoft.com/office/drawing/2014/main" val="1825522435"/>
                    </a:ext>
                  </a:extLst>
                </a:gridCol>
                <a:gridCol w="1701908">
                  <a:extLst>
                    <a:ext uri="{9D8B030D-6E8A-4147-A177-3AD203B41FA5}">
                      <a16:colId xmlns:a16="http://schemas.microsoft.com/office/drawing/2014/main" val="3929583453"/>
                    </a:ext>
                  </a:extLst>
                </a:gridCol>
                <a:gridCol w="1777520">
                  <a:extLst>
                    <a:ext uri="{9D8B030D-6E8A-4147-A177-3AD203B41FA5}">
                      <a16:colId xmlns:a16="http://schemas.microsoft.com/office/drawing/2014/main" val="3763127075"/>
                    </a:ext>
                  </a:extLst>
                </a:gridCol>
              </a:tblGrid>
              <a:tr h="436653">
                <a:tc>
                  <a:txBody>
                    <a:bodyPr/>
                    <a:lstStyle/>
                    <a:p>
                      <a:pPr algn="l" fontAlgn="b"/>
                      <a:r>
                        <a:rPr lang="en-SG" sz="1300" u="none" strike="noStrike">
                          <a:effectLst/>
                        </a:rPr>
                        <a:t>KEY USE CASE</a:t>
                      </a:r>
                      <a:endParaRPr lang="en-SG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300" u="none" strike="noStrike">
                          <a:effectLst/>
                        </a:rPr>
                        <a:t>CURRENT PROCESS (CHALLENGES)</a:t>
                      </a:r>
                      <a:endParaRPr lang="en-SG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300" u="none" strike="noStrike">
                          <a:effectLst/>
                        </a:rPr>
                        <a:t>TO-BE PROCESS</a:t>
                      </a:r>
                      <a:endParaRPr lang="en-SG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300" u="none" strike="noStrike">
                          <a:effectLst/>
                        </a:rPr>
                        <a:t>DIGITAL SOLUTION/PLATFORM</a:t>
                      </a:r>
                      <a:endParaRPr lang="en-SG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300" u="none" strike="noStrike">
                          <a:effectLst/>
                        </a:rPr>
                        <a:t>QUANTIFIABLE BENEFITS</a:t>
                      </a:r>
                      <a:endParaRPr lang="en-SG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300" u="none" strike="noStrike">
                          <a:effectLst/>
                        </a:rPr>
                        <a:t>WAY OF MEASUREMENT</a:t>
                      </a:r>
                      <a:endParaRPr lang="en-SG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extLst>
                  <a:ext uri="{0D108BD9-81ED-4DB2-BD59-A6C34878D82A}">
                    <a16:rowId xmlns:a16="http://schemas.microsoft.com/office/drawing/2014/main" val="3803835716"/>
                  </a:ext>
                </a:extLst>
              </a:tr>
              <a:tr h="2152026">
                <a:tc>
                  <a:txBody>
                    <a:bodyPr/>
                    <a:lstStyle/>
                    <a:p>
                      <a:pPr algn="l" fontAlgn="t"/>
                      <a:r>
                        <a:rPr lang="en-SG" sz="1300" b="1" i="1" u="none" strike="noStrike">
                          <a:effectLst/>
                        </a:rPr>
                        <a:t>example </a:t>
                      </a:r>
                    </a:p>
                    <a:p>
                      <a:pPr algn="l" fontAlgn="t"/>
                      <a:br>
                        <a:rPr lang="en-SG" sz="1300" u="none" strike="noStrike">
                          <a:effectLst/>
                        </a:rPr>
                      </a:br>
                      <a:r>
                        <a:rPr lang="en-SG" sz="1300" u="none" strike="noStrike">
                          <a:effectLst/>
                        </a:rPr>
                        <a:t>1. Digital QA/QC inspections</a:t>
                      </a:r>
                      <a:endParaRPr lang="en-SG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300" u="none" strike="noStrike">
                          <a:effectLst/>
                        </a:rPr>
                      </a:br>
                      <a:br>
                        <a:rPr lang="en-US" sz="1300" u="none" strike="noStrike">
                          <a:effectLst/>
                        </a:rPr>
                      </a:br>
                      <a:r>
                        <a:rPr lang="en-US" sz="1300" u="none" strike="noStrike">
                          <a:effectLst/>
                        </a:rPr>
                        <a:t>1) Paper-based inspection forms</a:t>
                      </a:r>
                      <a:br>
                        <a:rPr lang="en-US" sz="1300" u="none" strike="noStrike">
                          <a:effectLst/>
                        </a:rPr>
                      </a:br>
                      <a:r>
                        <a:rPr lang="en-US" sz="1300" u="none" strike="noStrike">
                          <a:effectLst/>
                        </a:rPr>
                        <a:t>2) Manual data collection</a:t>
                      </a:r>
                      <a:br>
                        <a:rPr lang="en-US" sz="1300" u="none" strike="noStrike">
                          <a:effectLst/>
                        </a:rPr>
                      </a:br>
                      <a:r>
                        <a:rPr lang="en-US" sz="1300" u="none" strike="noStrike">
                          <a:effectLst/>
                        </a:rPr>
                        <a:t>3) Delay corrective actions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300" u="none" strike="noStrike">
                          <a:effectLst/>
                        </a:rPr>
                      </a:br>
                      <a:br>
                        <a:rPr lang="en-US" sz="1300" u="none" strike="noStrike">
                          <a:effectLst/>
                        </a:rPr>
                      </a:br>
                      <a:r>
                        <a:rPr lang="en-US" sz="1300" u="none" strike="noStrike">
                          <a:effectLst/>
                        </a:rPr>
                        <a:t>1) reduce paper work &amp; auto-archive inspection records</a:t>
                      </a:r>
                      <a:br>
                        <a:rPr lang="en-US" sz="1300" u="none" strike="noStrike">
                          <a:effectLst/>
                        </a:rPr>
                      </a:br>
                      <a:r>
                        <a:rPr lang="en-US" sz="1300" u="none" strike="noStrike">
                          <a:effectLst/>
                        </a:rPr>
                        <a:t>2) real-time data collection</a:t>
                      </a:r>
                      <a:br>
                        <a:rPr lang="en-US" sz="1300" u="none" strike="noStrike">
                          <a:effectLst/>
                        </a:rPr>
                      </a:br>
                      <a:r>
                        <a:rPr lang="en-US" sz="1300" u="none" strike="noStrike">
                          <a:effectLst/>
                        </a:rPr>
                        <a:t>3)early corrective/preventive actions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SG" sz="1300" u="none" strike="noStrike">
                          <a:effectLst/>
                        </a:rPr>
                      </a:br>
                      <a:br>
                        <a:rPr lang="en-SG" sz="1300" u="none" strike="noStrike">
                          <a:effectLst/>
                        </a:rPr>
                      </a:br>
                      <a:r>
                        <a:rPr lang="en-SG" sz="1300" u="none" strike="noStrike">
                          <a:effectLst/>
                        </a:rPr>
                        <a:t> digital solution of ABC</a:t>
                      </a:r>
                      <a:endParaRPr lang="en-SG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300" u="none" strike="noStrike">
                          <a:effectLst/>
                        </a:rPr>
                      </a:br>
                      <a:br>
                        <a:rPr lang="en-US" sz="1300" u="none" strike="noStrike">
                          <a:effectLst/>
                        </a:rPr>
                      </a:br>
                      <a:r>
                        <a:rPr lang="en-US" sz="1300" u="none" strike="noStrike">
                          <a:effectLst/>
                        </a:rPr>
                        <a:t>% reduction of time spent for inspection approval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300" u="none" strike="noStrike">
                          <a:effectLst/>
                        </a:rPr>
                      </a:br>
                      <a:br>
                        <a:rPr lang="en-US" sz="1300" u="none" strike="noStrike">
                          <a:effectLst/>
                        </a:rPr>
                      </a:br>
                      <a:r>
                        <a:rPr lang="en-US" sz="1300" u="none" strike="noStrike">
                          <a:effectLst/>
                        </a:rPr>
                        <a:t>Manhours used for preparation and communications of inspections before and after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/>
                </a:tc>
                <a:extLst>
                  <a:ext uri="{0D108BD9-81ED-4DB2-BD59-A6C34878D82A}">
                    <a16:rowId xmlns:a16="http://schemas.microsoft.com/office/drawing/2014/main" val="1248464223"/>
                  </a:ext>
                </a:extLst>
              </a:tr>
              <a:tr h="401353">
                <a:tc>
                  <a:txBody>
                    <a:bodyPr/>
                    <a:lstStyle/>
                    <a:p>
                      <a:pPr algn="l" fontAlgn="b"/>
                      <a:r>
                        <a:rPr lang="en-SG" sz="1300" u="none" strike="noStrike">
                          <a:effectLst/>
                        </a:rPr>
                        <a:t> 2. </a:t>
                      </a:r>
                      <a:endParaRPr lang="en-SG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119984"/>
                  </a:ext>
                </a:extLst>
              </a:tr>
              <a:tr h="401353">
                <a:tc>
                  <a:txBody>
                    <a:bodyPr/>
                    <a:lstStyle/>
                    <a:p>
                      <a:pPr algn="l" fontAlgn="b"/>
                      <a:r>
                        <a:rPr lang="en-SG" sz="1300" u="none" strike="noStrike">
                          <a:effectLst/>
                        </a:rPr>
                        <a:t> 3. </a:t>
                      </a:r>
                      <a:endParaRPr lang="en-SG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781057"/>
                  </a:ext>
                </a:extLst>
              </a:tr>
              <a:tr h="401353">
                <a:tc>
                  <a:txBody>
                    <a:bodyPr/>
                    <a:lstStyle/>
                    <a:p>
                      <a:pPr algn="l" fontAlgn="b"/>
                      <a:r>
                        <a:rPr lang="en-SG" sz="1300" u="none" strike="noStrike">
                          <a:effectLst/>
                        </a:rPr>
                        <a:t> 4. </a:t>
                      </a:r>
                      <a:endParaRPr lang="en-SG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90928"/>
                  </a:ext>
                </a:extLst>
              </a:tr>
              <a:tr h="401353">
                <a:tc>
                  <a:txBody>
                    <a:bodyPr/>
                    <a:lstStyle/>
                    <a:p>
                      <a:pPr algn="l" fontAlgn="b"/>
                      <a:r>
                        <a:rPr lang="en-SG" sz="1300" u="none" strike="noStrike">
                          <a:effectLst/>
                        </a:rPr>
                        <a:t> …</a:t>
                      </a:r>
                      <a:endParaRPr lang="en-SG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948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429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E50409-4732-4D8E-8F34-D3A580DC7A16}"/>
              </a:ext>
            </a:extLst>
          </p:cNvPr>
          <p:cNvSpPr txBox="1">
            <a:spLocks/>
          </p:cNvSpPr>
          <p:nvPr/>
        </p:nvSpPr>
        <p:spPr>
          <a:xfrm>
            <a:off x="762000" y="2047649"/>
            <a:ext cx="10668000" cy="13813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000">
                <a:latin typeface="+mj-lt"/>
                <a:ea typeface="+mj-ea"/>
                <a:cs typeface="+mj-cs"/>
              </a:defRPr>
            </a:lvl1pPr>
          </a:lstStyle>
          <a:p>
            <a:r>
              <a:rPr lang="en-SG" sz="5400" b="1" dirty="0"/>
              <a:t>IDD ANNEX</a:t>
            </a:r>
          </a:p>
        </p:txBody>
      </p:sp>
    </p:spTree>
    <p:extLst>
      <p:ext uri="{BB962C8B-B14F-4D97-AF65-F5344CB8AC3E}">
        <p14:creationId xmlns:p14="http://schemas.microsoft.com/office/powerpoint/2010/main" val="1682001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DD7A8D-7F13-E4D7-E146-1F664FE753CC}"/>
              </a:ext>
            </a:extLst>
          </p:cNvPr>
          <p:cNvSpPr txBox="1">
            <a:spLocks/>
          </p:cNvSpPr>
          <p:nvPr/>
        </p:nvSpPr>
        <p:spPr>
          <a:xfrm>
            <a:off x="96253" y="936469"/>
            <a:ext cx="2772076" cy="3828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2800" b="1" spc="300">
                <a:latin typeface="Bahnschrift" panose="020B0502040204020203" pitchFamily="34" charset="0"/>
              </a:rPr>
              <a:t>IDD Annex:</a:t>
            </a:r>
          </a:p>
          <a:p>
            <a:pPr>
              <a:lnSpc>
                <a:spcPct val="130000"/>
              </a:lnSpc>
            </a:pPr>
            <a:r>
              <a:rPr lang="en-US" sz="2800" b="1" spc="300">
                <a:latin typeface="Bahnschrift" panose="020B0502040204020203" pitchFamily="34" charset="0"/>
              </a:rPr>
              <a:t>Refreshed list of IDD essential use cases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B7EE3-19F0-8E70-980F-5E41C41BC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213" y="0"/>
            <a:ext cx="9554787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330724-F8CC-4562-4025-4C3B3750145A}"/>
              </a:ext>
            </a:extLst>
          </p:cNvPr>
          <p:cNvSpPr/>
          <p:nvPr/>
        </p:nvSpPr>
        <p:spPr>
          <a:xfrm>
            <a:off x="8152598" y="3811604"/>
            <a:ext cx="683394" cy="490889"/>
          </a:xfrm>
          <a:prstGeom prst="rect">
            <a:avLst/>
          </a:prstGeom>
          <a:solidFill>
            <a:schemeClr val="accent2">
              <a:lumMod val="75000"/>
              <a:alpha val="30196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C6DFFF-DD33-8367-AE42-5DD84997FA88}"/>
              </a:ext>
            </a:extLst>
          </p:cNvPr>
          <p:cNvSpPr/>
          <p:nvPr/>
        </p:nvSpPr>
        <p:spPr>
          <a:xfrm>
            <a:off x="7891110" y="1769444"/>
            <a:ext cx="1118135" cy="490889"/>
          </a:xfrm>
          <a:prstGeom prst="rect">
            <a:avLst/>
          </a:prstGeom>
          <a:solidFill>
            <a:schemeClr val="accent2">
              <a:lumMod val="75000"/>
              <a:alpha val="30196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4894F8-893D-BFB3-D7AC-1F6F79BAE1AD}"/>
              </a:ext>
            </a:extLst>
          </p:cNvPr>
          <p:cNvSpPr/>
          <p:nvPr/>
        </p:nvSpPr>
        <p:spPr>
          <a:xfrm>
            <a:off x="6731211" y="1278555"/>
            <a:ext cx="911247" cy="338489"/>
          </a:xfrm>
          <a:prstGeom prst="rect">
            <a:avLst/>
          </a:prstGeom>
          <a:solidFill>
            <a:schemeClr val="accent2">
              <a:lumMod val="75000"/>
              <a:alpha val="30196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E9E13-BD42-D342-F2B9-FA84485351C8}"/>
              </a:ext>
            </a:extLst>
          </p:cNvPr>
          <p:cNvSpPr/>
          <p:nvPr/>
        </p:nvSpPr>
        <p:spPr>
          <a:xfrm>
            <a:off x="2897204" y="1822785"/>
            <a:ext cx="911247" cy="326456"/>
          </a:xfrm>
          <a:prstGeom prst="rect">
            <a:avLst/>
          </a:prstGeom>
          <a:solidFill>
            <a:schemeClr val="accent2">
              <a:lumMod val="75000"/>
              <a:alpha val="30196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5224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7E055C-7CD8-265A-CE56-1D148CEE7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87" y="44951"/>
            <a:ext cx="9321783" cy="592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2800" b="1" spc="300">
                <a:latin typeface="Bahnschrift" panose="020B0502040204020203" pitchFamily="34" charset="0"/>
                <a:ea typeface="+mj-ea"/>
                <a:cs typeface="+mj-cs"/>
              </a:rPr>
              <a:t>IDD Annex: Details of IDD Essential Use Cases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C73620-78E3-5322-7C24-CA85CF88A587}"/>
              </a:ext>
            </a:extLst>
          </p:cNvPr>
          <p:cNvGraphicFramePr>
            <a:graphicFrameLocks noGrp="1"/>
          </p:cNvGraphicFramePr>
          <p:nvPr/>
        </p:nvGraphicFramePr>
        <p:xfrm>
          <a:off x="88537" y="637677"/>
          <a:ext cx="12014925" cy="61804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74439">
                  <a:extLst>
                    <a:ext uri="{9D8B030D-6E8A-4147-A177-3AD203B41FA5}">
                      <a16:colId xmlns:a16="http://schemas.microsoft.com/office/drawing/2014/main" val="1021331284"/>
                    </a:ext>
                  </a:extLst>
                </a:gridCol>
                <a:gridCol w="3501483">
                  <a:extLst>
                    <a:ext uri="{9D8B030D-6E8A-4147-A177-3AD203B41FA5}">
                      <a16:colId xmlns:a16="http://schemas.microsoft.com/office/drawing/2014/main" val="596676229"/>
                    </a:ext>
                  </a:extLst>
                </a:gridCol>
                <a:gridCol w="2419814">
                  <a:extLst>
                    <a:ext uri="{9D8B030D-6E8A-4147-A177-3AD203B41FA5}">
                      <a16:colId xmlns:a16="http://schemas.microsoft.com/office/drawing/2014/main" val="3241247603"/>
                    </a:ext>
                  </a:extLst>
                </a:gridCol>
                <a:gridCol w="2430966">
                  <a:extLst>
                    <a:ext uri="{9D8B030D-6E8A-4147-A177-3AD203B41FA5}">
                      <a16:colId xmlns:a16="http://schemas.microsoft.com/office/drawing/2014/main" val="173074730"/>
                    </a:ext>
                  </a:extLst>
                </a:gridCol>
                <a:gridCol w="1688223">
                  <a:extLst>
                    <a:ext uri="{9D8B030D-6E8A-4147-A177-3AD203B41FA5}">
                      <a16:colId xmlns:a16="http://schemas.microsoft.com/office/drawing/2014/main" val="912700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</a:rPr>
                        <a:t>IDD Essential Use Cases</a:t>
                      </a:r>
                      <a:endParaRPr lang="en-SG" sz="1200" b="1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</a:rPr>
                        <a:t>Definitions</a:t>
                      </a:r>
                      <a:endParaRPr lang="en-SG" sz="1200" b="1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</a:rPr>
                        <a:t>Digital Deliverables</a:t>
                      </a:r>
                      <a:endParaRPr lang="en-SG" sz="1200" b="1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</a:rPr>
                        <a:t>Digital Means</a:t>
                      </a:r>
                      <a:endParaRPr lang="en-SG" sz="1200" b="1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</a:rPr>
                        <a:t>Project Stages</a:t>
                      </a:r>
                      <a:endParaRPr lang="en-SG" sz="1200" b="1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3975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kern="100">
                          <a:solidFill>
                            <a:schemeClr val="dk1"/>
                          </a:solidFill>
                          <a:effectLst/>
                        </a:rPr>
                        <a:t>1. Digital Carbon Management </a:t>
                      </a:r>
                      <a:endParaRPr lang="en-SG" sz="12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effectLst/>
                        </a:rPr>
                        <a:t>Use digital platform or technology to compute, manage and </a:t>
                      </a:r>
                      <a:r>
                        <a:rPr lang="en-US" sz="1200" kern="0" err="1">
                          <a:effectLst/>
                        </a:rPr>
                        <a:t>analyse</a:t>
                      </a:r>
                      <a:r>
                        <a:rPr lang="en-US" sz="1200" kern="0">
                          <a:effectLst/>
                        </a:rPr>
                        <a:t> embodied and operational carbon emissions associated with the building works </a:t>
                      </a:r>
                      <a:endParaRPr lang="en-SG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19" marR="6919" marT="3610" marB="3610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calculations of carbon emission 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Records of embodied carbon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Simulation of operational carbon 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Visualisation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carbon emission data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19" marR="6919" marT="3610" marB="3610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Data Environment (CDE) 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 Information Modelling (BIM) Authoring Tool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Carbon Calculator 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19" marR="6919" marT="3610" marB="3610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Fabrication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Asset 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8989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kern="100">
                          <a:solidFill>
                            <a:schemeClr val="dk1"/>
                          </a:solidFill>
                          <a:effectLst/>
                        </a:rPr>
                        <a:t>2. </a:t>
                      </a:r>
                      <a:r>
                        <a:rPr lang="en-US" sz="1200" kern="100" err="1">
                          <a:solidFill>
                            <a:schemeClr val="dk1"/>
                          </a:solidFill>
                          <a:effectLst/>
                        </a:rPr>
                        <a:t>Visualisation</a:t>
                      </a:r>
                      <a:r>
                        <a:rPr lang="en-US" sz="1200" kern="100">
                          <a:solidFill>
                            <a:schemeClr val="dk1"/>
                          </a:solidFill>
                          <a:effectLst/>
                        </a:rPr>
                        <a:t> and Design Checks </a:t>
                      </a:r>
                      <a:endParaRPr lang="en-SG" sz="12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err="1">
                          <a:effectLst/>
                        </a:rPr>
                        <a:t>Utilise</a:t>
                      </a:r>
                      <a:r>
                        <a:rPr lang="en-US" sz="1200" kern="1200">
                          <a:effectLst/>
                        </a:rPr>
                        <a:t> BIM, digital 3-dimensional model or immersive technology to </a:t>
                      </a:r>
                      <a:r>
                        <a:rPr lang="en-US" sz="1200" kern="1200" err="1">
                          <a:effectLst/>
                        </a:rPr>
                        <a:t>visualise</a:t>
                      </a:r>
                      <a:r>
                        <a:rPr lang="en-US" sz="1200" kern="1200">
                          <a:effectLst/>
                        </a:rPr>
                        <a:t>, seek feedback and validate the design of the building works</a:t>
                      </a:r>
                      <a:endParaRPr lang="en-SG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 or other digital 3D models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Rendered models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Data Environment (CDE) 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 Authoring Tool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Immersive &amp; </a:t>
                      </a:r>
                      <a:r>
                        <a:rPr lang="en-US" sz="12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Visualisation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Tool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19" marR="6919" marT="3610" marB="3610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Fabrication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7169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kern="0">
                          <a:effectLst/>
                        </a:rPr>
                        <a:t>3. BIM-based Documentation </a:t>
                      </a:r>
                      <a:endParaRPr lang="en-SG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033" marR="12033" marT="6017" marB="6017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>
                          <a:effectLst/>
                        </a:rPr>
                        <a:t>Use digital technology to prepare documents relating to the building works based on information primarily generated/derived from a BIM model  </a:t>
                      </a:r>
                      <a:endParaRPr lang="en-SG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033" marR="12033" marT="6017" marB="6017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 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Drawings derived from BIM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033" marR="12033" marT="6017" marB="6017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Data Environment (CDE) 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 Authoring Tool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19" marR="6919" marT="3610" marB="3610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Fabrication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67869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kern="0">
                          <a:effectLst/>
                        </a:rPr>
                        <a:t>4. Integrated Concurrent Engineering (ICE) Meetings </a:t>
                      </a:r>
                      <a:endParaRPr lang="en-SG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effectLst/>
                        </a:rPr>
                        <a:t>Conduct an integrated concurrent engineering meeting in relation to the building works using digital platform and BIM  </a:t>
                      </a:r>
                      <a:endParaRPr lang="en-SG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records of decisions, actions to be taken and party responsible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Data Environment (CDE) 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Fabrication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30254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kern="0">
                          <a:effectLst/>
                        </a:rPr>
                        <a:t>5. Digital Submission and Approval </a:t>
                      </a:r>
                      <a:endParaRPr lang="en-SG" sz="1200" kern="100">
                        <a:effectLst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effectLst/>
                        </a:rPr>
                        <a:t>Use digital platform to submit and obtain approval relating to the design and construction or any variation of the building works for regulatory compliance and project management </a:t>
                      </a:r>
                      <a:endParaRPr lang="en-SG" sz="12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SG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Tracking of design issues, comments, submission, and revision records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Decision records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Data Environment (CDE) 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CORENET X 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Fabrication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0559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Digital Request for Information (RFI)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digital platform to request for information to facilitate communication, tracking and resolution of issues arising from the building works 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Issues and resolution dashboards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notes of discussion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Updates to BIM model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Data Environment (CDE) 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 Authoring Tool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05" marR="14605" marT="7620" marB="7620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Fabrication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9669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020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7E055C-7CD8-265A-CE56-1D148CEE7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87" y="44951"/>
            <a:ext cx="9321783" cy="592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2800" b="1" spc="300">
                <a:latin typeface="Bahnschrift" panose="020B0502040204020203" pitchFamily="34" charset="0"/>
                <a:ea typeface="+mj-ea"/>
                <a:cs typeface="+mj-cs"/>
              </a:rPr>
              <a:t>IDD Annex: Details of IDD Essential Use Cases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C73620-78E3-5322-7C24-CA85CF88A587}"/>
              </a:ext>
            </a:extLst>
          </p:cNvPr>
          <p:cNvGraphicFramePr>
            <a:graphicFrameLocks noGrp="1"/>
          </p:cNvGraphicFramePr>
          <p:nvPr/>
        </p:nvGraphicFramePr>
        <p:xfrm>
          <a:off x="88537" y="595130"/>
          <a:ext cx="12014925" cy="61767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4010">
                  <a:extLst>
                    <a:ext uri="{9D8B030D-6E8A-4147-A177-3AD203B41FA5}">
                      <a16:colId xmlns:a16="http://schemas.microsoft.com/office/drawing/2014/main" val="1021331284"/>
                    </a:ext>
                  </a:extLst>
                </a:gridCol>
                <a:gridCol w="3233853">
                  <a:extLst>
                    <a:ext uri="{9D8B030D-6E8A-4147-A177-3AD203B41FA5}">
                      <a16:colId xmlns:a16="http://schemas.microsoft.com/office/drawing/2014/main" val="596676229"/>
                    </a:ext>
                  </a:extLst>
                </a:gridCol>
                <a:gridCol w="2598234">
                  <a:extLst>
                    <a:ext uri="{9D8B030D-6E8A-4147-A177-3AD203B41FA5}">
                      <a16:colId xmlns:a16="http://schemas.microsoft.com/office/drawing/2014/main" val="3241247603"/>
                    </a:ext>
                  </a:extLst>
                </a:gridCol>
                <a:gridCol w="2252546">
                  <a:extLst>
                    <a:ext uri="{9D8B030D-6E8A-4147-A177-3AD203B41FA5}">
                      <a16:colId xmlns:a16="http://schemas.microsoft.com/office/drawing/2014/main" val="173074730"/>
                    </a:ext>
                  </a:extLst>
                </a:gridCol>
                <a:gridCol w="1766282">
                  <a:extLst>
                    <a:ext uri="{9D8B030D-6E8A-4147-A177-3AD203B41FA5}">
                      <a16:colId xmlns:a16="http://schemas.microsoft.com/office/drawing/2014/main" val="912700495"/>
                    </a:ext>
                  </a:extLst>
                </a:gridCol>
              </a:tblGrid>
              <a:tr h="240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</a:rPr>
                        <a:t>IDD Essential Use Cases</a:t>
                      </a:r>
                      <a:endParaRPr lang="en-SG" sz="1200" b="1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</a:rPr>
                        <a:t>Definitions</a:t>
                      </a:r>
                      <a:endParaRPr lang="en-SG" sz="1200" b="1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</a:rPr>
                        <a:t>Digital Deliverables</a:t>
                      </a:r>
                      <a:endParaRPr lang="en-SG" sz="1200" b="1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</a:rPr>
                        <a:t>Digital Means</a:t>
                      </a:r>
                      <a:endParaRPr lang="en-SG" sz="1200" b="1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</a:rPr>
                        <a:t>Project Stages</a:t>
                      </a:r>
                      <a:endParaRPr lang="en-SG" sz="1200" b="1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3975536"/>
                  </a:ext>
                </a:extLst>
              </a:tr>
              <a:tr h="798357">
                <a:tc>
                  <a:txBody>
                    <a:bodyPr/>
                    <a:lstStyle/>
                    <a:p>
                      <a:pPr marL="0" lvl="0" indent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BIM-based Cost Estimation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digital models to estimate quantity and costs at various stages of the building works 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Costing models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Costing and quantity take-off documentation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Quantity Surveying and Valuation Tool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05" marR="14605" marT="7620" marB="7620"/>
                </a:tc>
                <a:tc>
                  <a:txBody>
                    <a:bodyPr/>
                    <a:lstStyle/>
                    <a:p>
                      <a:pPr marL="171450" lvl="0" indent="-171450" algn="l" fontAlgn="base">
                        <a:lnSpc>
                          <a:spcPct val="115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fontAlgn="base">
                        <a:lnSpc>
                          <a:spcPct val="115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Fabrication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fontAlgn="base">
                        <a:lnSpc>
                          <a:spcPct val="115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-34290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71698955"/>
                  </a:ext>
                </a:extLst>
              </a:tr>
              <a:tr h="788143">
                <a:tc>
                  <a:txBody>
                    <a:bodyPr/>
                    <a:lstStyle/>
                    <a:p>
                      <a:pPr marL="0" lvl="0" indent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Digital Contract Management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digital platform to manage contracts, claims, verification of building works and payments 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procurement orders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payment claims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records of completion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Data Environment (CDE) 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Contract Management System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05" marR="14605" marT="7620" marB="762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Fabrication</a:t>
                      </a:r>
                      <a:endParaRPr lang="en-SG" sz="1200" kern="1200" noProof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en-SG" sz="1200" kern="1200" noProof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67869872"/>
                  </a:ext>
                </a:extLst>
              </a:tr>
              <a:tr h="853756">
                <a:tc>
                  <a:txBody>
                    <a:bodyPr/>
                    <a:lstStyle/>
                    <a:p>
                      <a:pPr marL="0" lvl="0" indent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Digital Construction Scheduling and Sequencing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digital models to simulate sequencing and scheduling of the construction activities of the building works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 schedules and sequencing models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Data Environment (CDE) 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Planning Tool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05" marR="14605" marT="7620" marB="762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Fabrication</a:t>
                      </a:r>
                      <a:endParaRPr lang="en-SG" sz="1200" kern="1200" noProof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en-SG" sz="1200" kern="1200" noProof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30254821"/>
                  </a:ext>
                </a:extLst>
              </a:tr>
              <a:tr h="1038831">
                <a:tc>
                  <a:txBody>
                    <a:bodyPr/>
                    <a:lstStyle/>
                    <a:p>
                      <a:pPr marL="0" lvl="0" indent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Digital Logistics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digital platform to plan production schedule of prefabricated components for the building works, and digitally track and monitor the production, delivery and installation of the components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Production schedules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logistics delivery records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Data Environment (CDE) 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QR Code/ RFID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05" marR="14605" marT="7620" marB="762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Fabrication</a:t>
                      </a:r>
                      <a:endParaRPr lang="en-SG" sz="1200" kern="1200" noProof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en-SG" sz="1200" kern="1200" noProof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0559123"/>
                  </a:ext>
                </a:extLst>
              </a:tr>
              <a:tr h="1148790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11. Digital Safety Planning and Management</a:t>
                      </a:r>
                      <a:endParaRPr lang="en-SG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Use digital model for safety planning and digital platform to record and manage safety compliances, incidents, and observations </a:t>
                      </a:r>
                      <a:endParaRPr lang="en-SG" sz="1200" kern="1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 for safety reports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Permit-to-work records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Records for safety incidents &amp; observations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CCTV surveillance records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Data Environment (CDE) 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 Management Platform (SMP)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Analytics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05" marR="14605" marT="7620" marB="7620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Fabrication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8993612"/>
                  </a:ext>
                </a:extLst>
              </a:tr>
              <a:tr h="1148790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12. Digital Site Management</a:t>
                      </a:r>
                      <a:endParaRPr lang="en-SG" sz="12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Use digital platform to coordinate and monitor the various activities, manpower, resources and processes involved in managing a construction site </a:t>
                      </a:r>
                      <a:endParaRPr lang="en-SG" sz="1200" kern="1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Structured site management data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Data Environment (CDE) 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 Management Platform (SMP)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05" marR="14605" marT="7620" marB="7620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Fabrication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30378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003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7E055C-7CD8-265A-CE56-1D148CEE7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87" y="44951"/>
            <a:ext cx="9321783" cy="592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2800" b="1" spc="300">
                <a:latin typeface="Bahnschrift" panose="020B0502040204020203" pitchFamily="34" charset="0"/>
                <a:ea typeface="+mj-ea"/>
                <a:cs typeface="+mj-cs"/>
              </a:rPr>
              <a:t>IDD Annex: Details of IDD Essential Use Cases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C73620-78E3-5322-7C24-CA85CF88A587}"/>
              </a:ext>
            </a:extLst>
          </p:cNvPr>
          <p:cNvGraphicFramePr>
            <a:graphicFrameLocks noGrp="1"/>
          </p:cNvGraphicFramePr>
          <p:nvPr/>
        </p:nvGraphicFramePr>
        <p:xfrm>
          <a:off x="88537" y="595130"/>
          <a:ext cx="12014925" cy="57164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4010">
                  <a:extLst>
                    <a:ext uri="{9D8B030D-6E8A-4147-A177-3AD203B41FA5}">
                      <a16:colId xmlns:a16="http://schemas.microsoft.com/office/drawing/2014/main" val="1021331284"/>
                    </a:ext>
                  </a:extLst>
                </a:gridCol>
                <a:gridCol w="3088887">
                  <a:extLst>
                    <a:ext uri="{9D8B030D-6E8A-4147-A177-3AD203B41FA5}">
                      <a16:colId xmlns:a16="http://schemas.microsoft.com/office/drawing/2014/main" val="596676229"/>
                    </a:ext>
                  </a:extLst>
                </a:gridCol>
                <a:gridCol w="2308303">
                  <a:extLst>
                    <a:ext uri="{9D8B030D-6E8A-4147-A177-3AD203B41FA5}">
                      <a16:colId xmlns:a16="http://schemas.microsoft.com/office/drawing/2014/main" val="3241247603"/>
                    </a:ext>
                  </a:extLst>
                </a:gridCol>
                <a:gridCol w="2531326">
                  <a:extLst>
                    <a:ext uri="{9D8B030D-6E8A-4147-A177-3AD203B41FA5}">
                      <a16:colId xmlns:a16="http://schemas.microsoft.com/office/drawing/2014/main" val="173074730"/>
                    </a:ext>
                  </a:extLst>
                </a:gridCol>
                <a:gridCol w="1922399">
                  <a:extLst>
                    <a:ext uri="{9D8B030D-6E8A-4147-A177-3AD203B41FA5}">
                      <a16:colId xmlns:a16="http://schemas.microsoft.com/office/drawing/2014/main" val="912700495"/>
                    </a:ext>
                  </a:extLst>
                </a:gridCol>
              </a:tblGrid>
              <a:tr h="370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</a:rPr>
                        <a:t>IDD Essential Use Cases</a:t>
                      </a:r>
                      <a:endParaRPr lang="en-SG" sz="1200" b="1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</a:rPr>
                        <a:t>Definitions</a:t>
                      </a:r>
                      <a:endParaRPr lang="en-SG" sz="1200" b="1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</a:rPr>
                        <a:t>Digital Deliverables</a:t>
                      </a:r>
                      <a:endParaRPr lang="en-SG" sz="1200" b="1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</a:rPr>
                        <a:t>Digital Means</a:t>
                      </a:r>
                      <a:endParaRPr lang="en-SG" sz="1200" b="1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</a:rPr>
                        <a:t>Project Stages</a:t>
                      </a:r>
                      <a:endParaRPr lang="en-SG" sz="1200" b="1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3975536"/>
                  </a:ext>
                </a:extLst>
              </a:tr>
              <a:tr h="1714669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13. Digital Progress Monitoring </a:t>
                      </a:r>
                      <a:endParaRPr lang="en-SG" sz="1200" kern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Use digital solutions to track and monitor the progress of the building works  </a:t>
                      </a:r>
                      <a:endParaRPr lang="en-SG" sz="1200" kern="1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 </a:t>
                      </a:r>
                      <a:endParaRPr lang="en-SG" sz="1200" kern="1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Records of site progress photos or scanned models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 reports (actual vs planned)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Data Environment (CDE) 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 Management Platform (SMP)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Reality Capture</a:t>
                      </a:r>
                      <a:r>
                        <a:rPr lang="en-SG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Laser Scanning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Drones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05" marR="14605" marT="7620" marB="762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Fabrication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71698955"/>
                  </a:ext>
                </a:extLst>
              </a:tr>
              <a:tr h="1213717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14. Digital Inspections </a:t>
                      </a:r>
                      <a:endParaRPr lang="en-SG" sz="1200" kern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Use digital platform to record the observations from site inspections of the building works and track the necessary follow-up actions taken  </a:t>
                      </a:r>
                      <a:endParaRPr lang="en-SG" sz="1200" kern="1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Records of site inspections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 trails of resolutions/ approvals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Data Environment (CDE) 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 Management Platform (SMP)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Reality Capture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05" marR="14605" marT="7620" marB="762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Fabrication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67869872"/>
                  </a:ext>
                </a:extLst>
              </a:tr>
              <a:tr h="1314758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15. Data-driven Project Performance Monitoring</a:t>
                      </a:r>
                      <a:endParaRPr lang="en-SG" sz="1200" kern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Use digital platform to consolidate site data across multiple systems and leverage data analytics for project performance monitoring of the building works via a dashboard</a:t>
                      </a:r>
                      <a:endParaRPr lang="en-SG" sz="1200" kern="1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performance metrics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Data Environment (CDE) 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Dashboard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05" marR="14605" marT="7620" marB="762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Fabrication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30254821"/>
                  </a:ext>
                </a:extLst>
              </a:tr>
              <a:tr h="1102375"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SG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16. Digital Defects Management </a:t>
                      </a: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Use digital platform to manage and track the defects of the building works and their rectification  </a:t>
                      </a:r>
                      <a:endParaRPr lang="en-SG" sz="1200" kern="1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Defects reports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Defects rectification reports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Data Environment (CDE) 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 Management Platform (SMP)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Defects Management Platform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05" marR="14605" marT="7620" marB="762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Asset Management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0559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12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7E055C-7CD8-265A-CE56-1D148CEE7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87" y="44951"/>
            <a:ext cx="9321783" cy="592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2800" b="1" spc="300">
                <a:latin typeface="Bahnschrift" panose="020B0502040204020203" pitchFamily="34" charset="0"/>
                <a:ea typeface="+mj-ea"/>
                <a:cs typeface="+mj-cs"/>
              </a:rPr>
              <a:t>IDD Annex: Details of IDD Essential Use Cases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C73620-78E3-5322-7C24-CA85CF88A587}"/>
              </a:ext>
            </a:extLst>
          </p:cNvPr>
          <p:cNvGraphicFramePr>
            <a:graphicFrameLocks noGrp="1"/>
          </p:cNvGraphicFramePr>
          <p:nvPr/>
        </p:nvGraphicFramePr>
        <p:xfrm>
          <a:off x="88537" y="639734"/>
          <a:ext cx="12014925" cy="5366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4010">
                  <a:extLst>
                    <a:ext uri="{9D8B030D-6E8A-4147-A177-3AD203B41FA5}">
                      <a16:colId xmlns:a16="http://schemas.microsoft.com/office/drawing/2014/main" val="1021331284"/>
                    </a:ext>
                  </a:extLst>
                </a:gridCol>
                <a:gridCol w="3088887">
                  <a:extLst>
                    <a:ext uri="{9D8B030D-6E8A-4147-A177-3AD203B41FA5}">
                      <a16:colId xmlns:a16="http://schemas.microsoft.com/office/drawing/2014/main" val="596676229"/>
                    </a:ext>
                  </a:extLst>
                </a:gridCol>
                <a:gridCol w="2308303">
                  <a:extLst>
                    <a:ext uri="{9D8B030D-6E8A-4147-A177-3AD203B41FA5}">
                      <a16:colId xmlns:a16="http://schemas.microsoft.com/office/drawing/2014/main" val="3241247603"/>
                    </a:ext>
                  </a:extLst>
                </a:gridCol>
                <a:gridCol w="2531326">
                  <a:extLst>
                    <a:ext uri="{9D8B030D-6E8A-4147-A177-3AD203B41FA5}">
                      <a16:colId xmlns:a16="http://schemas.microsoft.com/office/drawing/2014/main" val="173074730"/>
                    </a:ext>
                  </a:extLst>
                </a:gridCol>
                <a:gridCol w="1922399">
                  <a:extLst>
                    <a:ext uri="{9D8B030D-6E8A-4147-A177-3AD203B41FA5}">
                      <a16:colId xmlns:a16="http://schemas.microsoft.com/office/drawing/2014/main" val="912700495"/>
                    </a:ext>
                  </a:extLst>
                </a:gridCol>
              </a:tblGrid>
              <a:tr h="370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</a:rPr>
                        <a:t>IDD Essential Use Cases</a:t>
                      </a:r>
                      <a:endParaRPr lang="en-SG" sz="1200" b="1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</a:rPr>
                        <a:t>Definitions</a:t>
                      </a:r>
                      <a:endParaRPr lang="en-SG" sz="1200" b="1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</a:rPr>
                        <a:t>Digital Deliverables</a:t>
                      </a:r>
                      <a:endParaRPr lang="en-SG" sz="1200" b="1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</a:rPr>
                        <a:t>Digital Means</a:t>
                      </a:r>
                      <a:endParaRPr lang="en-SG" sz="1200" b="1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9326" marB="93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</a:rPr>
                        <a:t>Project Stages</a:t>
                      </a:r>
                      <a:endParaRPr lang="en-SG" sz="1200" b="1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3975536"/>
                  </a:ext>
                </a:extLst>
              </a:tr>
              <a:tr h="1714669">
                <a:tc>
                  <a:txBody>
                    <a:bodyPr/>
                    <a:lstStyle/>
                    <a:p>
                      <a:pPr marL="0" lvl="0" indent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SG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17. Digital Handover </a:t>
                      </a: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Use digital platform to generate and digitally handover: </a:t>
                      </a:r>
                      <a:endParaRPr lang="en-SG" sz="1200" kern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285750" lvl="0" indent="-2857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romanLcPeriod"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digital model of a physical asset that is built as part of the building works; and </a:t>
                      </a:r>
                      <a:endParaRPr lang="en-SG" sz="1200" kern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285750" lvl="0" indent="-2857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romanLcPeriod"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any other documents relating to the physical asset </a:t>
                      </a:r>
                      <a:endParaRPr lang="en-SG" sz="1200" kern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asset models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other documents relating to the physical asset, including but not limited to the following: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1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As-built records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1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Manufacturer’s specifications and warranties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1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 and maintenance manuals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Data Environment (CDE) 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05" marR="14605" marT="7620" marB="762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Asset Management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71698955"/>
                  </a:ext>
                </a:extLst>
              </a:tr>
              <a:tr h="1213717">
                <a:tc>
                  <a:txBody>
                    <a:bodyPr/>
                    <a:lstStyle/>
                    <a:p>
                      <a:pPr marL="0" lvl="0" indent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18. Real-time monitoring of assets performance </a:t>
                      </a:r>
                      <a:endParaRPr lang="en-SG" sz="1200" kern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Set up a digital platform to monitor the real-time performance based on key operating parameters of a physical asset that is built as part of the building works </a:t>
                      </a:r>
                      <a:endParaRPr lang="en-SG" sz="1200" kern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lvl="0" indent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 </a:t>
                      </a:r>
                      <a:endParaRPr lang="en-SG" sz="1200" kern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platform for building performance tracking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 Management System (BMS)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Asset Performance Dashboard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05" marR="14605" marT="7620" marB="762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Asset Management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67869872"/>
                  </a:ext>
                </a:extLst>
              </a:tr>
              <a:tr h="1314758">
                <a:tc>
                  <a:txBody>
                    <a:bodyPr/>
                    <a:lstStyle/>
                    <a:p>
                      <a:pPr marL="0" lvl="0" indent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19. Digital operations and maintenance </a:t>
                      </a:r>
                      <a:endParaRPr lang="en-SG" sz="1200" kern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Set up a digital platform to integrate other technologies to perform the operations or maintenance of a physical asset that is built as part of the building works </a:t>
                      </a:r>
                      <a:endParaRPr lang="en-SG" sz="1200" kern="0"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platform for operations and maintenance  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19685" marB="19685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Operational Dashboard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05" marR="14605" marT="7620" marB="762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Asset Management</a:t>
                      </a: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SG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30254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604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E319DF-7430-46C9-AD5C-434E33A14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95755"/>
            <a:ext cx="9144000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000" b="1" dirty="0"/>
              <a:t>C. Sustainability</a:t>
            </a:r>
          </a:p>
          <a:p>
            <a:r>
              <a:rPr lang="en-US" sz="5000" dirty="0"/>
              <a:t>- Green Building Concept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71BC6F-AE03-B48A-BD87-3B00E03D991E}"/>
              </a:ext>
            </a:extLst>
          </p:cNvPr>
          <p:cNvSpPr txBox="1"/>
          <p:nvPr/>
        </p:nvSpPr>
        <p:spPr>
          <a:xfrm>
            <a:off x="1218560" y="4084704"/>
            <a:ext cx="925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>
                <a:solidFill>
                  <a:schemeClr val="tx1">
                    <a:lumMod val="50000"/>
                    <a:lumOff val="50000"/>
                  </a:schemeClr>
                </a:solidFill>
              </a:rPr>
              <a:t>This section is applicable to projects which are required to submit ITM Outcome Concept Plan 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80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9" y="0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Arial" panose="020B0604020202020204" pitchFamily="34" charset="0"/>
                </a:rPr>
                <a:t>Summary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65513" y="1045587"/>
            <a:ext cx="4546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Insert summary on how the project will meet the ≥60%Energy Savings and 40 points required to attain GM Platinum (SLE) rating under the GM:2021 criteria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Useful Resources: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GM: 2021 Criteria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GM SLE Criteria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485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8" y="3790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Arial" panose="020B0604020202020204" pitchFamily="34" charset="0"/>
                </a:rPr>
                <a:t>Energy Efficiency 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65512" y="1045587"/>
            <a:ext cx="4546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Insert info on EE features to be adopted for the project to meet the EE requirements based under the intended EE pathway.  EE is a prerequisite in GM:2021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 to the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Energy Efficiency Section Document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details on the requirement.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 all technical guides can also be found on the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GM:2021 webpage</a:t>
            </a: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2401ED-E173-4B00-8185-F75018B276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111" t="23018" r="45056" b="67955"/>
          <a:stretch/>
        </p:blipFill>
        <p:spPr>
          <a:xfrm>
            <a:off x="11566357" y="3789"/>
            <a:ext cx="625643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1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A053D1-B6EE-41C1-B950-4B9B75D25357}"/>
              </a:ext>
            </a:extLst>
          </p:cNvPr>
          <p:cNvSpPr txBox="1"/>
          <p:nvPr/>
        </p:nvSpPr>
        <p:spPr>
          <a:xfrm>
            <a:off x="7465513" y="1045587"/>
            <a:ext cx="4546486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/>
              <a:t>To insert cover page (</a:t>
            </a:r>
            <a:r>
              <a:rPr lang="en-US" i="1" err="1"/>
              <a:t>e.g</a:t>
            </a:r>
            <a:r>
              <a:rPr lang="en-US" i="1"/>
              <a:t> artist impression of the development as the background, name of the development, project team logos, etc.)</a:t>
            </a:r>
          </a:p>
        </p:txBody>
      </p:sp>
    </p:spTree>
    <p:extLst>
      <p:ext uri="{BB962C8B-B14F-4D97-AF65-F5344CB8AC3E}">
        <p14:creationId xmlns:p14="http://schemas.microsoft.com/office/powerpoint/2010/main" val="2061780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52400" y="80362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sz="3200" b="1">
                  <a:solidFill>
                    <a:schemeClr val="tx1"/>
                  </a:solidFill>
                  <a:cs typeface="Arial" panose="020B0604020202020204" pitchFamily="34" charset="0"/>
                </a:rPr>
                <a:t>Intelligence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65512" y="1045587"/>
            <a:ext cx="45464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Insert info on GM points the project is targeting to score, if any</a:t>
            </a:r>
          </a:p>
          <a:p>
            <a:endParaRPr lang="en-US"/>
          </a:p>
          <a:p>
            <a:r>
              <a:rPr lang="en-US"/>
              <a:t>Refer to the </a:t>
            </a:r>
            <a:r>
              <a:rPr lang="en-US">
                <a:hlinkClick r:id="rId2"/>
              </a:rPr>
              <a:t>Intelligence Section Document </a:t>
            </a:r>
            <a:r>
              <a:rPr lang="en-US"/>
              <a:t>for details on the requirement</a:t>
            </a:r>
          </a:p>
          <a:p>
            <a:endParaRPr lang="en-US"/>
          </a:p>
          <a:p>
            <a:r>
              <a:rPr lang="en-US"/>
              <a:t>Note:  all technical guides can also be found on the </a:t>
            </a:r>
            <a:r>
              <a:rPr lang="en-US">
                <a:hlinkClick r:id="rId3"/>
              </a:rPr>
              <a:t>GM:2021 webpage</a:t>
            </a:r>
            <a:endParaRPr lang="en-SG"/>
          </a:p>
          <a:p>
            <a:endParaRPr lang="en-SG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829FC5-0FD3-493E-90A8-B61097552E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422" t="24263" r="33176" b="65553"/>
          <a:stretch/>
        </p:blipFill>
        <p:spPr>
          <a:xfrm>
            <a:off x="11533509" y="1095"/>
            <a:ext cx="658491" cy="6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14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8" y="39633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Arial" panose="020B0604020202020204" pitchFamily="34" charset="0"/>
                </a:rPr>
                <a:t>Health &amp; Wellbeing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65512" y="1045587"/>
            <a:ext cx="4546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Insert info on GM points the project is targeting to score.  A minimum of 10 out of the 15 available points is required.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 to th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e Health &amp; Well Being Section Document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details on the requirement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 all technical guides can also be found on the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GM:2021 webpage</a:t>
            </a: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701FC-5776-44CF-88EC-99C3C14E52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34" t="24423" r="78864" b="65393"/>
          <a:stretch/>
        </p:blipFill>
        <p:spPr>
          <a:xfrm>
            <a:off x="11533509" y="0"/>
            <a:ext cx="658491" cy="6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24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8" y="159145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Arial" panose="020B0604020202020204" pitchFamily="34" charset="0"/>
                </a:rPr>
                <a:t>Whole Life Carbon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65512" y="1045587"/>
            <a:ext cx="4546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Insert info on GM points the project is targeting to score.  A minimum of 10 out of the 15 available points is required.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 to the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Whole Life Carbon Section Document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details on the requirement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 all technical guides can also be found on the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GM:2021 webpage</a:t>
            </a: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0C3990-CB6C-4D52-8D9D-1CADAD7507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69" t="24423" r="67429" b="65393"/>
          <a:stretch/>
        </p:blipFill>
        <p:spPr>
          <a:xfrm>
            <a:off x="11533509" y="0"/>
            <a:ext cx="658491" cy="6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51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8" y="159145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Arial" panose="020B0604020202020204" pitchFamily="34" charset="0"/>
                </a:rPr>
                <a:t>Maintainability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65512" y="1045587"/>
            <a:ext cx="4546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Insert info on GM points the project is targeting to score.  A minimum of 10 out of the 15 available points is required.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 to the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Maintainability Section Document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details on the requirement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 all technical guides can also be found on the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GM:2021 webpage</a:t>
            </a: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AC7B7-BF89-4054-8B06-E8FA8BDE93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929" t="24423" r="44669" b="65393"/>
          <a:stretch/>
        </p:blipFill>
        <p:spPr>
          <a:xfrm>
            <a:off x="11533509" y="0"/>
            <a:ext cx="658491" cy="6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49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8" y="159145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sz="3200" b="1">
                  <a:solidFill>
                    <a:schemeClr val="tx1"/>
                  </a:solidFill>
                  <a:cs typeface="Arial" panose="020B0604020202020204" pitchFamily="34" charset="0"/>
                </a:rPr>
                <a:t>Resilience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65512" y="1045587"/>
            <a:ext cx="45464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Insert info on GM points the project is targeting to score, if any</a:t>
            </a:r>
          </a:p>
          <a:p>
            <a:endParaRPr lang="en-US"/>
          </a:p>
          <a:p>
            <a:r>
              <a:rPr lang="en-US"/>
              <a:t>Refer to the </a:t>
            </a:r>
            <a:r>
              <a:rPr lang="en-US">
                <a:hlinkClick r:id="rId2"/>
              </a:rPr>
              <a:t>Resilience Section Document </a:t>
            </a:r>
            <a:r>
              <a:rPr lang="en-US"/>
              <a:t>for details on the requirement</a:t>
            </a:r>
          </a:p>
          <a:p>
            <a:endParaRPr lang="en-US"/>
          </a:p>
          <a:p>
            <a:r>
              <a:rPr lang="en-US"/>
              <a:t>Note:  all technical guides can also be found on the </a:t>
            </a:r>
            <a:r>
              <a:rPr lang="en-US">
                <a:hlinkClick r:id="rId3"/>
              </a:rPr>
              <a:t>GM:2021 webpage</a:t>
            </a:r>
            <a:endParaRPr lang="en-SG"/>
          </a:p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8679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9" y="200242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b="1">
                  <a:solidFill>
                    <a:schemeClr val="tx1"/>
                  </a:solidFill>
                  <a:cs typeface="Arial" panose="020B0604020202020204" pitchFamily="34" charset="0"/>
                </a:rPr>
                <a:t>Executive Summary 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107712" y="1041023"/>
            <a:ext cx="4904287" cy="5355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Insert info on the project including: -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Project Name/Name of Development</a:t>
            </a:r>
            <a:endParaRPr lang="en-US" sz="2800" i="1" dirty="0">
              <a:latin typeface="Arial" panose="020B0604020202020204" pitchFamily="34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Project Description/Development Address</a:t>
            </a:r>
            <a:endParaRPr lang="en-US" sz="2800" i="1" dirty="0">
              <a:latin typeface="Arial" panose="020B0604020202020204" pitchFamily="34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Development Type </a:t>
            </a:r>
            <a:endParaRPr lang="en-US" sz="2800" i="1" dirty="0">
              <a:latin typeface="Arial" panose="020B0604020202020204" pitchFamily="34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BP Ref No. (if any)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</a:rPr>
              <a:t>PP/WP Ref No.</a:t>
            </a:r>
            <a:r>
              <a:rPr kumimoji="1" lang="en-US" i="1" dirty="0">
                <a:solidFill>
                  <a:srgbClr val="FF3399"/>
                </a:solidFill>
              </a:rPr>
              <a:t> </a:t>
            </a:r>
            <a:r>
              <a:rPr kumimoji="1" lang="en-US" i="1" dirty="0"/>
              <a:t>and date obtained </a:t>
            </a:r>
            <a:endParaRPr lang="en-US" i="1" strike="sngStrike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Site area </a:t>
            </a:r>
            <a:endParaRPr lang="en-US" sz="2800" i="1" dirty="0">
              <a:latin typeface="Arial" panose="020B0604020202020204" pitchFamily="34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GFA / CFA</a:t>
            </a:r>
            <a:endParaRPr lang="en-US" sz="2800" i="1" dirty="0">
              <a:latin typeface="Arial" panose="020B0604020202020204" pitchFamily="34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Project Commencement and Completion Date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Projected TOP</a:t>
            </a:r>
            <a:endParaRPr lang="en-US" sz="2800" i="1" dirty="0">
              <a:latin typeface="Arial" panose="020B0604020202020204" pitchFamily="34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Project Team: -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Developer/Building Owner</a:t>
            </a:r>
            <a:endParaRPr lang="en-US" sz="2800" i="1" dirty="0">
              <a:latin typeface="Arial" panose="020B060402020202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Design Architect</a:t>
            </a:r>
            <a:endParaRPr lang="en-US" sz="2800" i="1" dirty="0">
              <a:latin typeface="Arial" panose="020B060402020202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Consultants</a:t>
            </a:r>
            <a:endParaRPr lang="en-US" sz="2800" i="1" dirty="0">
              <a:latin typeface="Arial" panose="020B060402020202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Main Contractor</a:t>
            </a:r>
            <a:endParaRPr lang="en-US" sz="2800" i="1" dirty="0">
              <a:latin typeface="Arial" panose="020B060402020202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Technical Support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Contract Sum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Individual cost premiums for </a:t>
            </a:r>
            <a:r>
              <a:rPr kumimoji="1"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DfMA</a:t>
            </a:r>
            <a:r>
              <a:rPr kumimoji="1"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and SLE/IDD (where applicable)</a:t>
            </a:r>
            <a:endParaRPr lang="en-US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2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E319DF-7430-46C9-AD5C-434E33A14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95755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en-US" sz="5000" b="1" dirty="0"/>
              <a:t>Site Layout Plans &amp; Other Drawings</a:t>
            </a:r>
          </a:p>
          <a:p>
            <a:r>
              <a:rPr lang="en-US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&lt;To insert relevant plans and drawings&gt;</a:t>
            </a:r>
          </a:p>
        </p:txBody>
      </p:sp>
    </p:spTree>
    <p:extLst>
      <p:ext uri="{BB962C8B-B14F-4D97-AF65-F5344CB8AC3E}">
        <p14:creationId xmlns:p14="http://schemas.microsoft.com/office/powerpoint/2010/main" val="151046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E319DF-7430-46C9-AD5C-434E33A14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2890"/>
            <a:ext cx="9144000" cy="892219"/>
          </a:xfrm>
        </p:spPr>
        <p:txBody>
          <a:bodyPr>
            <a:normAutofit/>
          </a:bodyPr>
          <a:lstStyle/>
          <a:p>
            <a:r>
              <a:rPr lang="en-US" sz="5000" b="1" dirty="0"/>
              <a:t>A. Productivity</a:t>
            </a:r>
            <a:endParaRPr lang="en-US" sz="5000" b="1" strike="sngStrike" dirty="0"/>
          </a:p>
        </p:txBody>
      </p:sp>
    </p:spTree>
    <p:extLst>
      <p:ext uri="{BB962C8B-B14F-4D97-AF65-F5344CB8AC3E}">
        <p14:creationId xmlns:p14="http://schemas.microsoft.com/office/powerpoint/2010/main" val="132119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0" y="0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sz="3200" b="1">
                  <a:solidFill>
                    <a:schemeClr val="tx1"/>
                  </a:solidFill>
                  <a:cs typeface="Arial" panose="020B0604020202020204" pitchFamily="34" charset="0"/>
                </a:rPr>
                <a:t>Summary of Productivity Initiatives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65512" y="1045587"/>
            <a:ext cx="4546486" cy="443198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/>
              <a:t>To insert summary on overall construction productivity concept including, but not limited to: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Type of </a:t>
            </a:r>
            <a:r>
              <a:rPr lang="en-US" sz="1600" dirty="0" err="1"/>
              <a:t>DfMA</a:t>
            </a:r>
            <a:r>
              <a:rPr lang="en-US" sz="1600" dirty="0"/>
              <a:t> technologies to be adopted (e.g. Prefabricated Prefinished Volumetric Construction (PPVC), Structural Steel (SS), Advanced Precast Concrete Systems (APCS), Prefabricated Mechanical Electrical and Plumbing (PMEP) System, etc.)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Standardisation</a:t>
            </a:r>
            <a:r>
              <a:rPr lang="en-US" sz="1600" dirty="0"/>
              <a:t> of building components and key design parameters to be adopted that can be replicated across projects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Other productive construction technologies, methodologies and/or progressive practices to be adopted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Expected productivity improvement achievable (</a:t>
            </a:r>
            <a:r>
              <a:rPr lang="en-US" sz="1600" dirty="0" err="1"/>
              <a:t>i.e</a:t>
            </a:r>
            <a:r>
              <a:rPr lang="en-US" sz="1600" dirty="0"/>
              <a:t> min. 40%) from the proposed productivity concept</a:t>
            </a:r>
          </a:p>
        </p:txBody>
      </p:sp>
    </p:spTree>
    <p:extLst>
      <p:ext uri="{BB962C8B-B14F-4D97-AF65-F5344CB8AC3E}">
        <p14:creationId xmlns:p14="http://schemas.microsoft.com/office/powerpoint/2010/main" val="244277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3DC7D36-8F64-44D3-A4BA-58590F7A0CA2}"/>
              </a:ext>
            </a:extLst>
          </p:cNvPr>
          <p:cNvSpPr txBox="1">
            <a:spLocks/>
          </p:cNvSpPr>
          <p:nvPr/>
        </p:nvSpPr>
        <p:spPr>
          <a:xfrm>
            <a:off x="0" y="42665"/>
            <a:ext cx="11791950" cy="772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003399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3500" b="1" dirty="0">
                <a:solidFill>
                  <a:schemeClr val="tx1"/>
                </a:solidFill>
                <a:cs typeface="Arial" panose="020B0604020202020204" pitchFamily="34" charset="0"/>
              </a:rPr>
              <a:t>Buildability Pre-Requisites</a:t>
            </a:r>
          </a:p>
          <a:p>
            <a:pPr marL="285750" indent="-171450">
              <a:spcAft>
                <a:spcPts val="300"/>
              </a:spcAft>
              <a:buFont typeface="Calibri" panose="020F0502020204030204" pitchFamily="34" charset="0"/>
              <a:buChar char="­"/>
            </a:pP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Project is required to adopt the pre-requisites under the Buildability Framework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ED8EEB-919B-4BD1-A89B-083D71844D60}"/>
              </a:ext>
            </a:extLst>
          </p:cNvPr>
          <p:cNvCxnSpPr/>
          <p:nvPr/>
        </p:nvCxnSpPr>
        <p:spPr>
          <a:xfrm>
            <a:off x="152400" y="815306"/>
            <a:ext cx="1188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D74E24B-4722-4C2E-AEC4-1DB3F0553504}"/>
              </a:ext>
            </a:extLst>
          </p:cNvPr>
          <p:cNvSpPr txBox="1"/>
          <p:nvPr/>
        </p:nvSpPr>
        <p:spPr>
          <a:xfrm>
            <a:off x="5740333" y="1072718"/>
            <a:ext cx="6227964" cy="427809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To provide: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Layout plans/summary tables highlighting locations where the following pre-requisites are located: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Floor mesh (min 65%)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Repetition of typical floor height in multiples of 150mm or 175mm (min 80%)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Industry standard precast staircase for typical </a:t>
            </a:r>
            <a:r>
              <a:rPr lang="en-US" sz="1600" dirty="0" err="1"/>
              <a:t>storeys</a:t>
            </a:r>
            <a:r>
              <a:rPr lang="en-US" sz="1600" dirty="0"/>
              <a:t> (min 80%)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Prefabricated and pre-insulated duct for air-conditioning system (min 65%)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Drywall (all internal dry areas)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Precast household shelters (min 65%)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Industry standard precast household shelters (min 60%)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Prefabricated bathroom unit (min 65%)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Industry standard prefabricated bathroom unit (min 60%)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Industry standard door structural openings (width) for 3 most common sizes (min 65%)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Industry standard precast refuse chutes (min 80%)</a:t>
            </a:r>
          </a:p>
        </p:txBody>
      </p:sp>
    </p:spTree>
    <p:extLst>
      <p:ext uri="{BB962C8B-B14F-4D97-AF65-F5344CB8AC3E}">
        <p14:creationId xmlns:p14="http://schemas.microsoft.com/office/powerpoint/2010/main" val="233982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A6C90-E094-4591-BE9D-3043D04E6204}"/>
              </a:ext>
            </a:extLst>
          </p:cNvPr>
          <p:cNvGrpSpPr/>
          <p:nvPr/>
        </p:nvGrpSpPr>
        <p:grpSpPr>
          <a:xfrm>
            <a:off x="124798" y="84500"/>
            <a:ext cx="11887200" cy="619124"/>
            <a:chOff x="2867999" y="125292"/>
            <a:chExt cx="11887200" cy="619124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3DC7D36-8F64-44D3-A4BA-58590F7A0CA2}"/>
                </a:ext>
              </a:extLst>
            </p:cNvPr>
            <p:cNvSpPr txBox="1">
              <a:spLocks/>
            </p:cNvSpPr>
            <p:nvPr/>
          </p:nvSpPr>
          <p:spPr>
            <a:xfrm>
              <a:off x="2928160" y="125292"/>
              <a:ext cx="9324000" cy="619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kern="1200">
                  <a:solidFill>
                    <a:srgbClr val="003399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sz="3200" b="1">
                  <a:solidFill>
                    <a:schemeClr val="tx1"/>
                  </a:solidFill>
                  <a:cs typeface="Arial" panose="020B0604020202020204" pitchFamily="34" charset="0"/>
                </a:rPr>
                <a:t>DfMA Concept 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ED8EEB-919B-4BD1-A89B-083D71844D60}"/>
                </a:ext>
              </a:extLst>
            </p:cNvPr>
            <p:cNvCxnSpPr/>
            <p:nvPr/>
          </p:nvCxnSpPr>
          <p:spPr>
            <a:xfrm>
              <a:off x="2867999" y="696288"/>
              <a:ext cx="1188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576B2-41B1-42B7-8FA0-A661382237F9}"/>
              </a:ext>
            </a:extLst>
          </p:cNvPr>
          <p:cNvSpPr txBox="1"/>
          <p:nvPr/>
        </p:nvSpPr>
        <p:spPr>
          <a:xfrm>
            <a:off x="7465512" y="1045587"/>
            <a:ext cx="4546486" cy="18928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/>
              <a:t>To provide information including, but not limited to the following details: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/>
              <a:t>Overall </a:t>
            </a:r>
            <a:r>
              <a:rPr lang="en-US" sz="1600" err="1"/>
              <a:t>DfMA</a:t>
            </a:r>
            <a:r>
              <a:rPr lang="en-US" sz="1600"/>
              <a:t> concept for the project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/>
              <a:t>Overall site / block plans that demonstrates how the project optimizes the use of </a:t>
            </a:r>
            <a:r>
              <a:rPr lang="en-US" sz="1600" err="1"/>
              <a:t>DfMA</a:t>
            </a:r>
            <a:r>
              <a:rPr lang="en-US" sz="1600"/>
              <a:t> through the design (e.g. through high repeats of modules, </a:t>
            </a:r>
            <a:r>
              <a:rPr lang="en-US" sz="1600" err="1"/>
              <a:t>standardisation</a:t>
            </a:r>
            <a:r>
              <a:rPr lang="en-US" sz="1600"/>
              <a:t> of components etc.)</a:t>
            </a:r>
          </a:p>
        </p:txBody>
      </p:sp>
    </p:spTree>
    <p:extLst>
      <p:ext uri="{BB962C8B-B14F-4D97-AF65-F5344CB8AC3E}">
        <p14:creationId xmlns:p14="http://schemas.microsoft.com/office/powerpoint/2010/main" val="3618783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3124</Words>
  <Application>Microsoft Office PowerPoint</Application>
  <PresentationFormat>Widescreen</PresentationFormat>
  <Paragraphs>486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Aptos</vt:lpstr>
      <vt:lpstr>Arial</vt:lpstr>
      <vt:lpstr>Bahnschrift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IDD Strategies</dc:title>
  <dc:creator>Khine Wa THEIN (BCA)</dc:creator>
  <cp:lastModifiedBy>Bryan FU (BCA)</cp:lastModifiedBy>
  <cp:revision>13</cp:revision>
  <dcterms:created xsi:type="dcterms:W3CDTF">2020-06-02T06:19:55Z</dcterms:created>
  <dcterms:modified xsi:type="dcterms:W3CDTF">2025-03-05T02:40:53Z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434c4c7-833e-41e4-b0ab-cdb227a2f6f7_Enabled">
    <vt:lpwstr>true</vt:lpwstr>
  </property>
  <property fmtid="{D5CDD505-2E9C-101B-9397-08002B2CF9AE}" pid="3" name="MSIP_Label_5434c4c7-833e-41e4-b0ab-cdb227a2f6f7_SetDate">
    <vt:lpwstr>2025-03-04T01:46:34Z</vt:lpwstr>
  </property>
  <property fmtid="{D5CDD505-2E9C-101B-9397-08002B2CF9AE}" pid="4" name="MSIP_Label_5434c4c7-833e-41e4-b0ab-cdb227a2f6f7_Method">
    <vt:lpwstr>Privileged</vt:lpwstr>
  </property>
  <property fmtid="{D5CDD505-2E9C-101B-9397-08002B2CF9AE}" pid="5" name="MSIP_Label_5434c4c7-833e-41e4-b0ab-cdb227a2f6f7_Name">
    <vt:lpwstr>Official (Open)</vt:lpwstr>
  </property>
  <property fmtid="{D5CDD505-2E9C-101B-9397-08002B2CF9AE}" pid="6" name="MSIP_Label_5434c4c7-833e-41e4-b0ab-cdb227a2f6f7_SiteId">
    <vt:lpwstr>0b11c524-9a1c-4e1b-84cb-6336aefc2243</vt:lpwstr>
  </property>
  <property fmtid="{D5CDD505-2E9C-101B-9397-08002B2CF9AE}" pid="7" name="MSIP_Label_5434c4c7-833e-41e4-b0ab-cdb227a2f6f7_ActionId">
    <vt:lpwstr>f1b490d6-150b-496a-a5a1-84981d665f57</vt:lpwstr>
  </property>
  <property fmtid="{D5CDD505-2E9C-101B-9397-08002B2CF9AE}" pid="8" name="MSIP_Label_5434c4c7-833e-41e4-b0ab-cdb227a2f6f7_ContentBits">
    <vt:lpwstr>0</vt:lpwstr>
  </property>
</Properties>
</file>